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70" r:id="rId4"/>
  </p:sldMasterIdLst>
  <p:notesMasterIdLst>
    <p:notesMasterId r:id="rId23"/>
  </p:notesMasterIdLst>
  <p:sldIdLst>
    <p:sldId id="275" r:id="rId5"/>
    <p:sldId id="272" r:id="rId6"/>
    <p:sldId id="280" r:id="rId7"/>
    <p:sldId id="258" r:id="rId8"/>
    <p:sldId id="288" r:id="rId9"/>
    <p:sldId id="290" r:id="rId10"/>
    <p:sldId id="291" r:id="rId11"/>
    <p:sldId id="285" r:id="rId12"/>
    <p:sldId id="281" r:id="rId13"/>
    <p:sldId id="273" r:id="rId14"/>
    <p:sldId id="294" r:id="rId15"/>
    <p:sldId id="293" r:id="rId16"/>
    <p:sldId id="292" r:id="rId17"/>
    <p:sldId id="266" r:id="rId18"/>
    <p:sldId id="268" r:id="rId19"/>
    <p:sldId id="295" r:id="rId20"/>
    <p:sldId id="271" r:id="rId21"/>
    <p:sldId id="296"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DE7192-4627-075D-B828-001B8C825C34}" v="885" dt="2023-03-09T23:27:04.854"/>
    <p1510:client id="{211AAB52-9445-C96C-F08F-C85B11889ED0}" v="22" dt="2023-10-20T18:43:44.075"/>
    <p1510:client id="{23DCED7E-1D19-D043-7D05-434045F91140}" v="734" dt="2023-10-20T18:36:04.704"/>
    <p1510:client id="{7B8D3239-B56B-F042-78FC-7570B10C1C23}" v="6" dt="2022-04-05T22:33:04.894"/>
    <p1510:client id="{B5A75291-755D-4B94-AC24-FC73564F1D26}" v="2" dt="2022-04-06T16:55:46.119"/>
    <p1510:client id="{CD3A8794-31B9-C098-4481-B4DCCD91486D}" v="2" dt="2022-04-06T22:45:39.1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75D879-6E7A-4C8E-B247-D2A7AF5F7CCE}" type="doc">
      <dgm:prSet loTypeId="urn:microsoft.com/office/officeart/2016/7/layout/VerticalSolidActionList" loCatId="List" qsTypeId="urn:microsoft.com/office/officeart/2005/8/quickstyle/simple4" qsCatId="simple" csTypeId="urn:microsoft.com/office/officeart/2005/8/colors/colorful2" csCatId="colorful"/>
      <dgm:spPr/>
      <dgm:t>
        <a:bodyPr/>
        <a:lstStyle/>
        <a:p>
          <a:endParaRPr lang="en-US"/>
        </a:p>
      </dgm:t>
    </dgm:pt>
    <dgm:pt modelId="{C9B726D2-B218-4A21-99B7-8A41C4C5F34B}">
      <dgm:prSet/>
      <dgm:spPr/>
      <dgm:t>
        <a:bodyPr/>
        <a:lstStyle/>
        <a:p>
          <a:r>
            <a:rPr lang="en-US" dirty="0"/>
            <a:t>Learn</a:t>
          </a:r>
        </a:p>
      </dgm:t>
    </dgm:pt>
    <dgm:pt modelId="{8EE22973-22AA-4B0B-81EB-941231A9E83D}" type="parTrans" cxnId="{21A3A04F-A228-4395-B6C9-7BB6028FC684}">
      <dgm:prSet/>
      <dgm:spPr/>
      <dgm:t>
        <a:bodyPr/>
        <a:lstStyle/>
        <a:p>
          <a:endParaRPr lang="en-US"/>
        </a:p>
      </dgm:t>
    </dgm:pt>
    <dgm:pt modelId="{C37176ED-CF28-4BAB-968C-F8C05A779F3E}" type="sibTrans" cxnId="{21A3A04F-A228-4395-B6C9-7BB6028FC684}">
      <dgm:prSet/>
      <dgm:spPr/>
      <dgm:t>
        <a:bodyPr/>
        <a:lstStyle/>
        <a:p>
          <a:endParaRPr lang="en-US"/>
        </a:p>
      </dgm:t>
    </dgm:pt>
    <dgm:pt modelId="{BDAE2D08-0843-4CD3-9BA3-69936F30CC02}">
      <dgm:prSet/>
      <dgm:spPr/>
      <dgm:t>
        <a:bodyPr/>
        <a:lstStyle/>
        <a:p>
          <a:r>
            <a:rPr lang="en-US" dirty="0"/>
            <a:t>Students will learn graduation requirements</a:t>
          </a:r>
        </a:p>
      </dgm:t>
    </dgm:pt>
    <dgm:pt modelId="{54549A90-312E-4243-B3E7-0AB7C2248DD1}" type="parTrans" cxnId="{6B3A0357-E7F2-4F4D-AE39-00F18248E991}">
      <dgm:prSet/>
      <dgm:spPr/>
      <dgm:t>
        <a:bodyPr/>
        <a:lstStyle/>
        <a:p>
          <a:endParaRPr lang="en-US"/>
        </a:p>
      </dgm:t>
    </dgm:pt>
    <dgm:pt modelId="{4D55B624-A9D3-4745-A3C1-6975245A82C4}" type="sibTrans" cxnId="{6B3A0357-E7F2-4F4D-AE39-00F18248E991}">
      <dgm:prSet/>
      <dgm:spPr/>
      <dgm:t>
        <a:bodyPr/>
        <a:lstStyle/>
        <a:p>
          <a:endParaRPr lang="en-US"/>
        </a:p>
      </dgm:t>
    </dgm:pt>
    <dgm:pt modelId="{E802BB8C-479D-422E-AE59-3E7F96B2286D}">
      <dgm:prSet/>
      <dgm:spPr/>
      <dgm:t>
        <a:bodyPr/>
        <a:lstStyle/>
        <a:p>
          <a:r>
            <a:rPr lang="en-US" dirty="0"/>
            <a:t>Learn</a:t>
          </a:r>
        </a:p>
      </dgm:t>
    </dgm:pt>
    <dgm:pt modelId="{4B23BB0E-04DA-4B22-9CE2-DCAFDA67A074}" type="parTrans" cxnId="{DD26C858-5FCF-45FB-ADF8-5FF616989F36}">
      <dgm:prSet/>
      <dgm:spPr/>
      <dgm:t>
        <a:bodyPr/>
        <a:lstStyle/>
        <a:p>
          <a:endParaRPr lang="en-US"/>
        </a:p>
      </dgm:t>
    </dgm:pt>
    <dgm:pt modelId="{26BA9CDA-ADC1-40B2-AF18-6150C02E347C}" type="sibTrans" cxnId="{DD26C858-5FCF-45FB-ADF8-5FF616989F36}">
      <dgm:prSet/>
      <dgm:spPr/>
      <dgm:t>
        <a:bodyPr/>
        <a:lstStyle/>
        <a:p>
          <a:endParaRPr lang="en-US"/>
        </a:p>
      </dgm:t>
    </dgm:pt>
    <dgm:pt modelId="{F7FCC4B4-005D-482B-B8EA-768F3B67DA01}">
      <dgm:prSet/>
      <dgm:spPr/>
      <dgm:t>
        <a:bodyPr/>
        <a:lstStyle/>
        <a:p>
          <a:pPr rtl="0"/>
          <a:r>
            <a:rPr lang="en-US" dirty="0">
              <a:latin typeface="Century Gothic" panose="020B0502020202020204"/>
            </a:rPr>
            <a:t>Attendance in a virtual world</a:t>
          </a:r>
          <a:endParaRPr lang="en-US" dirty="0"/>
        </a:p>
      </dgm:t>
    </dgm:pt>
    <dgm:pt modelId="{B89EA9D1-D6D2-494F-A994-E8FA33F7FEFC}" type="parTrans" cxnId="{DD60ADFA-156A-4FAF-B608-F60A671398DC}">
      <dgm:prSet/>
      <dgm:spPr/>
      <dgm:t>
        <a:bodyPr/>
        <a:lstStyle/>
        <a:p>
          <a:endParaRPr lang="en-US"/>
        </a:p>
      </dgm:t>
    </dgm:pt>
    <dgm:pt modelId="{E13ED651-C38B-458D-8929-3CE4C9B0C982}" type="sibTrans" cxnId="{DD60ADFA-156A-4FAF-B608-F60A671398DC}">
      <dgm:prSet/>
      <dgm:spPr/>
      <dgm:t>
        <a:bodyPr/>
        <a:lstStyle/>
        <a:p>
          <a:endParaRPr lang="en-US"/>
        </a:p>
      </dgm:t>
    </dgm:pt>
    <dgm:pt modelId="{2121246F-F49B-4A84-9FC4-07DE7CC93F30}">
      <dgm:prSet/>
      <dgm:spPr/>
      <dgm:t>
        <a:bodyPr/>
        <a:lstStyle/>
        <a:p>
          <a:r>
            <a:rPr lang="en-US" dirty="0">
              <a:latin typeface="Century Gothic" panose="020B0502020202020204"/>
            </a:rPr>
            <a:t>Learn</a:t>
          </a:r>
          <a:endParaRPr lang="en-US" dirty="0"/>
        </a:p>
      </dgm:t>
    </dgm:pt>
    <dgm:pt modelId="{4E06021E-28D8-4439-BE63-4E45F0BC06CB}" type="parTrans" cxnId="{9C7DC06E-4D1D-45C7-B799-A27112D468E9}">
      <dgm:prSet/>
      <dgm:spPr/>
      <dgm:t>
        <a:bodyPr/>
        <a:lstStyle/>
        <a:p>
          <a:endParaRPr lang="en-US"/>
        </a:p>
      </dgm:t>
    </dgm:pt>
    <dgm:pt modelId="{B5A7B27D-618E-4414-8DC1-FDA89F9B84DD}" type="sibTrans" cxnId="{9C7DC06E-4D1D-45C7-B799-A27112D468E9}">
      <dgm:prSet/>
      <dgm:spPr/>
      <dgm:t>
        <a:bodyPr/>
        <a:lstStyle/>
        <a:p>
          <a:endParaRPr lang="en-US"/>
        </a:p>
      </dgm:t>
    </dgm:pt>
    <dgm:pt modelId="{7DF9D2D5-70DB-4D1F-8E5D-7EDAB3DEE8B4}">
      <dgm:prSet/>
      <dgm:spPr/>
      <dgm:t>
        <a:bodyPr/>
        <a:lstStyle/>
        <a:p>
          <a:r>
            <a:rPr lang="en-US" dirty="0"/>
            <a:t>Students will be made aware of postsecondary options</a:t>
          </a:r>
        </a:p>
      </dgm:t>
    </dgm:pt>
    <dgm:pt modelId="{0F7091A5-7373-4063-8998-CD535CB342D2}" type="parTrans" cxnId="{68E57263-00FB-4FDC-BA71-A3F3F2617611}">
      <dgm:prSet/>
      <dgm:spPr/>
      <dgm:t>
        <a:bodyPr/>
        <a:lstStyle/>
        <a:p>
          <a:endParaRPr lang="en-US"/>
        </a:p>
      </dgm:t>
    </dgm:pt>
    <dgm:pt modelId="{36EEB406-BCD2-4C1B-B578-56D17D063637}" type="sibTrans" cxnId="{68E57263-00FB-4FDC-BA71-A3F3F2617611}">
      <dgm:prSet/>
      <dgm:spPr/>
      <dgm:t>
        <a:bodyPr/>
        <a:lstStyle/>
        <a:p>
          <a:endParaRPr lang="en-US"/>
        </a:p>
      </dgm:t>
    </dgm:pt>
    <dgm:pt modelId="{530B162E-7520-458E-A539-2531E3EC0F19}" type="pres">
      <dgm:prSet presAssocID="{3075D879-6E7A-4C8E-B247-D2A7AF5F7CCE}" presName="Name0" presStyleCnt="0">
        <dgm:presLayoutVars>
          <dgm:dir/>
          <dgm:animLvl val="lvl"/>
          <dgm:resizeHandles val="exact"/>
        </dgm:presLayoutVars>
      </dgm:prSet>
      <dgm:spPr/>
    </dgm:pt>
    <dgm:pt modelId="{93086FE7-8FE4-4002-8735-836256A471A7}" type="pres">
      <dgm:prSet presAssocID="{C9B726D2-B218-4A21-99B7-8A41C4C5F34B}" presName="linNode" presStyleCnt="0"/>
      <dgm:spPr/>
    </dgm:pt>
    <dgm:pt modelId="{104BC284-83ED-4C5D-A931-CCEA12E5A6F7}" type="pres">
      <dgm:prSet presAssocID="{C9B726D2-B218-4A21-99B7-8A41C4C5F34B}" presName="parentText" presStyleLbl="alignNode1" presStyleIdx="0" presStyleCnt="3">
        <dgm:presLayoutVars>
          <dgm:chMax val="1"/>
          <dgm:bulletEnabled/>
        </dgm:presLayoutVars>
      </dgm:prSet>
      <dgm:spPr/>
    </dgm:pt>
    <dgm:pt modelId="{555F96B2-AC83-47B8-95D6-68A47CA79BFE}" type="pres">
      <dgm:prSet presAssocID="{C9B726D2-B218-4A21-99B7-8A41C4C5F34B}" presName="descendantText" presStyleLbl="alignAccFollowNode1" presStyleIdx="0" presStyleCnt="3">
        <dgm:presLayoutVars>
          <dgm:bulletEnabled/>
        </dgm:presLayoutVars>
      </dgm:prSet>
      <dgm:spPr/>
    </dgm:pt>
    <dgm:pt modelId="{68B9E7C9-EAD0-448C-A275-D52E535B2C64}" type="pres">
      <dgm:prSet presAssocID="{C37176ED-CF28-4BAB-968C-F8C05A779F3E}" presName="sp" presStyleCnt="0"/>
      <dgm:spPr/>
    </dgm:pt>
    <dgm:pt modelId="{402EB405-04FB-43A6-96BB-C642320F4782}" type="pres">
      <dgm:prSet presAssocID="{E802BB8C-479D-422E-AE59-3E7F96B2286D}" presName="linNode" presStyleCnt="0"/>
      <dgm:spPr/>
    </dgm:pt>
    <dgm:pt modelId="{4ACA90F4-8736-43F0-99FF-BF3B56B82063}" type="pres">
      <dgm:prSet presAssocID="{E802BB8C-479D-422E-AE59-3E7F96B2286D}" presName="parentText" presStyleLbl="alignNode1" presStyleIdx="1" presStyleCnt="3">
        <dgm:presLayoutVars>
          <dgm:chMax val="1"/>
          <dgm:bulletEnabled/>
        </dgm:presLayoutVars>
      </dgm:prSet>
      <dgm:spPr/>
    </dgm:pt>
    <dgm:pt modelId="{9CA4581B-2964-4105-A84D-5FF5C319C052}" type="pres">
      <dgm:prSet presAssocID="{E802BB8C-479D-422E-AE59-3E7F96B2286D}" presName="descendantText" presStyleLbl="alignAccFollowNode1" presStyleIdx="1" presStyleCnt="3">
        <dgm:presLayoutVars>
          <dgm:bulletEnabled/>
        </dgm:presLayoutVars>
      </dgm:prSet>
      <dgm:spPr/>
    </dgm:pt>
    <dgm:pt modelId="{902F8AB1-00E7-4913-AB90-B2B145D9CA1B}" type="pres">
      <dgm:prSet presAssocID="{26BA9CDA-ADC1-40B2-AF18-6150C02E347C}" presName="sp" presStyleCnt="0"/>
      <dgm:spPr/>
    </dgm:pt>
    <dgm:pt modelId="{78F0599F-06C0-41C3-93A8-1F22CC5FC560}" type="pres">
      <dgm:prSet presAssocID="{2121246F-F49B-4A84-9FC4-07DE7CC93F30}" presName="linNode" presStyleCnt="0"/>
      <dgm:spPr/>
    </dgm:pt>
    <dgm:pt modelId="{D6E5FF1F-6EDF-43E5-863C-C0E3F4706971}" type="pres">
      <dgm:prSet presAssocID="{2121246F-F49B-4A84-9FC4-07DE7CC93F30}" presName="parentText" presStyleLbl="alignNode1" presStyleIdx="2" presStyleCnt="3">
        <dgm:presLayoutVars>
          <dgm:chMax val="1"/>
          <dgm:bulletEnabled/>
        </dgm:presLayoutVars>
      </dgm:prSet>
      <dgm:spPr/>
    </dgm:pt>
    <dgm:pt modelId="{1C651F10-8B19-420C-9D4C-41E82ED49C30}" type="pres">
      <dgm:prSet presAssocID="{2121246F-F49B-4A84-9FC4-07DE7CC93F30}" presName="descendantText" presStyleLbl="alignAccFollowNode1" presStyleIdx="2" presStyleCnt="3">
        <dgm:presLayoutVars>
          <dgm:bulletEnabled/>
        </dgm:presLayoutVars>
      </dgm:prSet>
      <dgm:spPr/>
    </dgm:pt>
  </dgm:ptLst>
  <dgm:cxnLst>
    <dgm:cxn modelId="{198B5305-CA86-4ADC-A4A3-A8E988E32B91}" type="presOf" srcId="{7DF9D2D5-70DB-4D1F-8E5D-7EDAB3DEE8B4}" destId="{1C651F10-8B19-420C-9D4C-41E82ED49C30}" srcOrd="0" destOrd="0" presId="urn:microsoft.com/office/officeart/2016/7/layout/VerticalSolidActionList"/>
    <dgm:cxn modelId="{0670D714-6C7F-425B-9356-90E6F01FB3EE}" type="presOf" srcId="{C9B726D2-B218-4A21-99B7-8A41C4C5F34B}" destId="{104BC284-83ED-4C5D-A931-CCEA12E5A6F7}" srcOrd="0" destOrd="0" presId="urn:microsoft.com/office/officeart/2016/7/layout/VerticalSolidActionList"/>
    <dgm:cxn modelId="{01904219-D373-4642-921B-B48DB2D0FA4A}" type="presOf" srcId="{BDAE2D08-0843-4CD3-9BA3-69936F30CC02}" destId="{555F96B2-AC83-47B8-95D6-68A47CA79BFE}" srcOrd="0" destOrd="0" presId="urn:microsoft.com/office/officeart/2016/7/layout/VerticalSolidActionList"/>
    <dgm:cxn modelId="{68E57263-00FB-4FDC-BA71-A3F3F2617611}" srcId="{2121246F-F49B-4A84-9FC4-07DE7CC93F30}" destId="{7DF9D2D5-70DB-4D1F-8E5D-7EDAB3DEE8B4}" srcOrd="0" destOrd="0" parTransId="{0F7091A5-7373-4063-8998-CD535CB342D2}" sibTransId="{36EEB406-BCD2-4C1B-B578-56D17D063637}"/>
    <dgm:cxn modelId="{BF62BD63-A50C-4949-A079-F017901F6B99}" type="presOf" srcId="{2121246F-F49B-4A84-9FC4-07DE7CC93F30}" destId="{D6E5FF1F-6EDF-43E5-863C-C0E3F4706971}" srcOrd="0" destOrd="0" presId="urn:microsoft.com/office/officeart/2016/7/layout/VerticalSolidActionList"/>
    <dgm:cxn modelId="{9C7DC06E-4D1D-45C7-B799-A27112D468E9}" srcId="{3075D879-6E7A-4C8E-B247-D2A7AF5F7CCE}" destId="{2121246F-F49B-4A84-9FC4-07DE7CC93F30}" srcOrd="2" destOrd="0" parTransId="{4E06021E-28D8-4439-BE63-4E45F0BC06CB}" sibTransId="{B5A7B27D-618E-4414-8DC1-FDA89F9B84DD}"/>
    <dgm:cxn modelId="{21A3A04F-A228-4395-B6C9-7BB6028FC684}" srcId="{3075D879-6E7A-4C8E-B247-D2A7AF5F7CCE}" destId="{C9B726D2-B218-4A21-99B7-8A41C4C5F34B}" srcOrd="0" destOrd="0" parTransId="{8EE22973-22AA-4B0B-81EB-941231A9E83D}" sibTransId="{C37176ED-CF28-4BAB-968C-F8C05A779F3E}"/>
    <dgm:cxn modelId="{6B3A0357-E7F2-4F4D-AE39-00F18248E991}" srcId="{C9B726D2-B218-4A21-99B7-8A41C4C5F34B}" destId="{BDAE2D08-0843-4CD3-9BA3-69936F30CC02}" srcOrd="0" destOrd="0" parTransId="{54549A90-312E-4243-B3E7-0AB7C2248DD1}" sibTransId="{4D55B624-A9D3-4745-A3C1-6975245A82C4}"/>
    <dgm:cxn modelId="{DD26C858-5FCF-45FB-ADF8-5FF616989F36}" srcId="{3075D879-6E7A-4C8E-B247-D2A7AF5F7CCE}" destId="{E802BB8C-479D-422E-AE59-3E7F96B2286D}" srcOrd="1" destOrd="0" parTransId="{4B23BB0E-04DA-4B22-9CE2-DCAFDA67A074}" sibTransId="{26BA9CDA-ADC1-40B2-AF18-6150C02E347C}"/>
    <dgm:cxn modelId="{266D93CE-1221-4918-A7B2-E03149CBC2E3}" type="presOf" srcId="{3075D879-6E7A-4C8E-B247-D2A7AF5F7CCE}" destId="{530B162E-7520-458E-A539-2531E3EC0F19}" srcOrd="0" destOrd="0" presId="urn:microsoft.com/office/officeart/2016/7/layout/VerticalSolidActionList"/>
    <dgm:cxn modelId="{9AE9C2D7-7406-4CAD-8537-2963AFB7C975}" type="presOf" srcId="{F7FCC4B4-005D-482B-B8EA-768F3B67DA01}" destId="{9CA4581B-2964-4105-A84D-5FF5C319C052}" srcOrd="0" destOrd="0" presId="urn:microsoft.com/office/officeart/2016/7/layout/VerticalSolidActionList"/>
    <dgm:cxn modelId="{924E57D9-553C-44A7-9A2C-13D092796EC6}" type="presOf" srcId="{E802BB8C-479D-422E-AE59-3E7F96B2286D}" destId="{4ACA90F4-8736-43F0-99FF-BF3B56B82063}" srcOrd="0" destOrd="0" presId="urn:microsoft.com/office/officeart/2016/7/layout/VerticalSolidActionList"/>
    <dgm:cxn modelId="{DD60ADFA-156A-4FAF-B608-F60A671398DC}" srcId="{E802BB8C-479D-422E-AE59-3E7F96B2286D}" destId="{F7FCC4B4-005D-482B-B8EA-768F3B67DA01}" srcOrd="0" destOrd="0" parTransId="{B89EA9D1-D6D2-494F-A994-E8FA33F7FEFC}" sibTransId="{E13ED651-C38B-458D-8929-3CE4C9B0C982}"/>
    <dgm:cxn modelId="{77F545CF-9469-4819-803D-9752F0522A1C}" type="presParOf" srcId="{530B162E-7520-458E-A539-2531E3EC0F19}" destId="{93086FE7-8FE4-4002-8735-836256A471A7}" srcOrd="0" destOrd="0" presId="urn:microsoft.com/office/officeart/2016/7/layout/VerticalSolidActionList"/>
    <dgm:cxn modelId="{9120E89F-F2DA-4456-A814-47E1339D81AA}" type="presParOf" srcId="{93086FE7-8FE4-4002-8735-836256A471A7}" destId="{104BC284-83ED-4C5D-A931-CCEA12E5A6F7}" srcOrd="0" destOrd="0" presId="urn:microsoft.com/office/officeart/2016/7/layout/VerticalSolidActionList"/>
    <dgm:cxn modelId="{7E04CAA4-04C8-4C62-9DAB-9982B1F885FF}" type="presParOf" srcId="{93086FE7-8FE4-4002-8735-836256A471A7}" destId="{555F96B2-AC83-47B8-95D6-68A47CA79BFE}" srcOrd="1" destOrd="0" presId="urn:microsoft.com/office/officeart/2016/7/layout/VerticalSolidActionList"/>
    <dgm:cxn modelId="{7A0B95C7-7DB4-49CB-B9C9-8EEF25AED80A}" type="presParOf" srcId="{530B162E-7520-458E-A539-2531E3EC0F19}" destId="{68B9E7C9-EAD0-448C-A275-D52E535B2C64}" srcOrd="1" destOrd="0" presId="urn:microsoft.com/office/officeart/2016/7/layout/VerticalSolidActionList"/>
    <dgm:cxn modelId="{24D6A830-DEC8-4A65-8501-E5EF0EBE227B}" type="presParOf" srcId="{530B162E-7520-458E-A539-2531E3EC0F19}" destId="{402EB405-04FB-43A6-96BB-C642320F4782}" srcOrd="2" destOrd="0" presId="urn:microsoft.com/office/officeart/2016/7/layout/VerticalSolidActionList"/>
    <dgm:cxn modelId="{D4F57C53-F1BE-4BF9-844B-579B83591C5F}" type="presParOf" srcId="{402EB405-04FB-43A6-96BB-C642320F4782}" destId="{4ACA90F4-8736-43F0-99FF-BF3B56B82063}" srcOrd="0" destOrd="0" presId="urn:microsoft.com/office/officeart/2016/7/layout/VerticalSolidActionList"/>
    <dgm:cxn modelId="{907228F6-C942-403B-80C9-12EF96D50C51}" type="presParOf" srcId="{402EB405-04FB-43A6-96BB-C642320F4782}" destId="{9CA4581B-2964-4105-A84D-5FF5C319C052}" srcOrd="1" destOrd="0" presId="urn:microsoft.com/office/officeart/2016/7/layout/VerticalSolidActionList"/>
    <dgm:cxn modelId="{87483C46-F660-4963-A3AC-FF6565F9E90A}" type="presParOf" srcId="{530B162E-7520-458E-A539-2531E3EC0F19}" destId="{902F8AB1-00E7-4913-AB90-B2B145D9CA1B}" srcOrd="3" destOrd="0" presId="urn:microsoft.com/office/officeart/2016/7/layout/VerticalSolidActionList"/>
    <dgm:cxn modelId="{39609AC2-3763-4F46-90A6-7A203F03A01D}" type="presParOf" srcId="{530B162E-7520-458E-A539-2531E3EC0F19}" destId="{78F0599F-06C0-41C3-93A8-1F22CC5FC560}" srcOrd="4" destOrd="0" presId="urn:microsoft.com/office/officeart/2016/7/layout/VerticalSolidActionList"/>
    <dgm:cxn modelId="{498BF10B-0ACA-4A75-9D51-2EC337BCB4CD}" type="presParOf" srcId="{78F0599F-06C0-41C3-93A8-1F22CC5FC560}" destId="{D6E5FF1F-6EDF-43E5-863C-C0E3F4706971}" srcOrd="0" destOrd="0" presId="urn:microsoft.com/office/officeart/2016/7/layout/VerticalSolidActionList"/>
    <dgm:cxn modelId="{3F6A4483-D269-49DA-AEB8-7AA3E6665530}" type="presParOf" srcId="{78F0599F-06C0-41C3-93A8-1F22CC5FC560}" destId="{1C651F10-8B19-420C-9D4C-41E82ED49C30}"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D9CC7A-DE9B-44C9-8542-7176B2A46DB7}" type="doc">
      <dgm:prSet loTypeId="urn:microsoft.com/office/officeart/2005/8/layout/hierarchy1" loCatId="hierarchy" qsTypeId="urn:microsoft.com/office/officeart/2005/8/quickstyle/simple1" qsCatId="simple" csTypeId="urn:microsoft.com/office/officeart/2005/8/colors/accent3_2" csCatId="accent3" phldr="1"/>
      <dgm:spPr/>
      <dgm:t>
        <a:bodyPr/>
        <a:lstStyle/>
        <a:p>
          <a:endParaRPr lang="en-US"/>
        </a:p>
      </dgm:t>
    </dgm:pt>
    <dgm:pt modelId="{D1D1F8AB-F252-4576-A1FD-82095A0FB609}">
      <dgm:prSet/>
      <dgm:spPr/>
      <dgm:t>
        <a:bodyPr/>
        <a:lstStyle/>
        <a:p>
          <a:pPr>
            <a:defRPr b="1"/>
          </a:pPr>
          <a:r>
            <a:rPr lang="en-US"/>
            <a:t>All classes are semester based (Semester 1 &amp; Semester 2) = .5 credit</a:t>
          </a:r>
        </a:p>
      </dgm:t>
    </dgm:pt>
    <dgm:pt modelId="{DD32A258-A7EF-4195-82F8-B875CD4875D5}" type="parTrans" cxnId="{A4B665F0-993C-4720-B36F-411804159D2D}">
      <dgm:prSet/>
      <dgm:spPr/>
      <dgm:t>
        <a:bodyPr/>
        <a:lstStyle/>
        <a:p>
          <a:endParaRPr lang="en-US"/>
        </a:p>
      </dgm:t>
    </dgm:pt>
    <dgm:pt modelId="{F9F1DB9D-2F6B-4FBB-9B1E-4E57D42754D3}" type="sibTrans" cxnId="{A4B665F0-993C-4720-B36F-411804159D2D}">
      <dgm:prSet/>
      <dgm:spPr/>
      <dgm:t>
        <a:bodyPr/>
        <a:lstStyle/>
        <a:p>
          <a:endParaRPr lang="en-US"/>
        </a:p>
      </dgm:t>
    </dgm:pt>
    <dgm:pt modelId="{42FD2953-BBFC-47CC-8492-D6C104B3D835}">
      <dgm:prSet/>
      <dgm:spPr/>
      <dgm:t>
        <a:bodyPr/>
        <a:lstStyle/>
        <a:p>
          <a:pPr>
            <a:defRPr b="1"/>
          </a:pPr>
          <a:r>
            <a:rPr lang="en-US"/>
            <a:t>Full year classes are 2 semesters added together= 1 credit</a:t>
          </a:r>
        </a:p>
      </dgm:t>
    </dgm:pt>
    <dgm:pt modelId="{B446B45F-68EE-49BA-BA02-7E5C5939DD7D}" type="parTrans" cxnId="{D4F80006-CCE2-4BA7-A232-83BF59915DA9}">
      <dgm:prSet/>
      <dgm:spPr/>
      <dgm:t>
        <a:bodyPr/>
        <a:lstStyle/>
        <a:p>
          <a:endParaRPr lang="en-US"/>
        </a:p>
      </dgm:t>
    </dgm:pt>
    <dgm:pt modelId="{3151744E-D7FA-4E97-951C-9610FDF55EF7}" type="sibTrans" cxnId="{D4F80006-CCE2-4BA7-A232-83BF59915DA9}">
      <dgm:prSet/>
      <dgm:spPr/>
      <dgm:t>
        <a:bodyPr/>
        <a:lstStyle/>
        <a:p>
          <a:endParaRPr lang="en-US"/>
        </a:p>
      </dgm:t>
    </dgm:pt>
    <dgm:pt modelId="{55FFE82E-A483-4B04-8BD6-8F61CB12121C}">
      <dgm:prSet/>
      <dgm:spPr/>
      <dgm:t>
        <a:bodyPr/>
        <a:lstStyle/>
        <a:p>
          <a:r>
            <a:rPr lang="en-US"/>
            <a:t>Ex: You need 4 years (4 credits:</a:t>
          </a:r>
          <a:r>
            <a:rPr lang="en-US">
              <a:latin typeface="Garamond" panose="02020404030301010803"/>
            </a:rPr>
            <a:t> </a:t>
          </a:r>
          <a:r>
            <a:rPr lang="en-US"/>
            <a:t>8 semesters) of English to graduate</a:t>
          </a:r>
        </a:p>
      </dgm:t>
    </dgm:pt>
    <dgm:pt modelId="{107759ED-DC36-4FEE-B4FE-3F49D2E9CF67}" type="parTrans" cxnId="{041A14DE-BE1B-4F42-9CA8-F0FEB2F54F0D}">
      <dgm:prSet/>
      <dgm:spPr/>
      <dgm:t>
        <a:bodyPr/>
        <a:lstStyle/>
        <a:p>
          <a:endParaRPr lang="en-US"/>
        </a:p>
      </dgm:t>
    </dgm:pt>
    <dgm:pt modelId="{2E6D6570-18A2-4AF9-8AB2-CDD74061BF87}" type="sibTrans" cxnId="{041A14DE-BE1B-4F42-9CA8-F0FEB2F54F0D}">
      <dgm:prSet/>
      <dgm:spPr/>
      <dgm:t>
        <a:bodyPr/>
        <a:lstStyle/>
        <a:p>
          <a:endParaRPr lang="en-US"/>
        </a:p>
      </dgm:t>
    </dgm:pt>
    <dgm:pt modelId="{0E8BE749-D62B-4496-944C-6D1CA9AE0663}">
      <dgm:prSet/>
      <dgm:spPr/>
      <dgm:t>
        <a:bodyPr/>
        <a:lstStyle/>
        <a:p>
          <a:pPr>
            <a:defRPr b="1"/>
          </a:pPr>
          <a:r>
            <a:rPr lang="en-US"/>
            <a:t>What is GPA?</a:t>
          </a:r>
        </a:p>
      </dgm:t>
    </dgm:pt>
    <dgm:pt modelId="{6D8B5214-A7C5-45BA-8425-727D18991614}" type="parTrans" cxnId="{B1497F10-9DFD-487F-A82C-F9EA5F6CADBA}">
      <dgm:prSet/>
      <dgm:spPr/>
      <dgm:t>
        <a:bodyPr/>
        <a:lstStyle/>
        <a:p>
          <a:endParaRPr lang="en-US"/>
        </a:p>
      </dgm:t>
    </dgm:pt>
    <dgm:pt modelId="{55E7D973-AF92-4AB4-B660-E911EFAB22C2}" type="sibTrans" cxnId="{B1497F10-9DFD-487F-A82C-F9EA5F6CADBA}">
      <dgm:prSet/>
      <dgm:spPr/>
      <dgm:t>
        <a:bodyPr/>
        <a:lstStyle/>
        <a:p>
          <a:endParaRPr lang="en-US"/>
        </a:p>
      </dgm:t>
    </dgm:pt>
    <dgm:pt modelId="{5783C848-56C6-4872-BF1B-29B35025E82C}">
      <dgm:prSet phldr="0"/>
      <dgm:spPr/>
      <dgm:t>
        <a:bodyPr/>
        <a:lstStyle/>
        <a:p>
          <a:pPr>
            <a:defRPr b="1"/>
          </a:pPr>
          <a:r>
            <a:rPr lang="en-US">
              <a:latin typeface="Century Gothic" panose="020B0502020202020204"/>
            </a:rPr>
            <a:t>Attendance</a:t>
          </a:r>
        </a:p>
      </dgm:t>
    </dgm:pt>
    <dgm:pt modelId="{293C7BF7-C673-41C4-A0C5-22597D4BDDEC}" type="parTrans" cxnId="{0C0E5638-FA63-4E47-8DF1-FBF960125A7F}">
      <dgm:prSet/>
      <dgm:spPr/>
    </dgm:pt>
    <dgm:pt modelId="{2614D142-CB91-4CC0-BB42-923ED180BBA5}" type="sibTrans" cxnId="{0C0E5638-FA63-4E47-8DF1-FBF960125A7F}">
      <dgm:prSet/>
      <dgm:spPr/>
      <dgm:t>
        <a:bodyPr/>
        <a:lstStyle/>
        <a:p>
          <a:endParaRPr lang="en-US"/>
        </a:p>
      </dgm:t>
    </dgm:pt>
    <dgm:pt modelId="{FA8E8B6D-A050-4253-A89A-AE050487D60D}" type="pres">
      <dgm:prSet presAssocID="{9AD9CC7A-DE9B-44C9-8542-7176B2A46DB7}" presName="hierChild1" presStyleCnt="0">
        <dgm:presLayoutVars>
          <dgm:chPref val="1"/>
          <dgm:dir/>
          <dgm:animOne val="branch"/>
          <dgm:animLvl val="lvl"/>
          <dgm:resizeHandles/>
        </dgm:presLayoutVars>
      </dgm:prSet>
      <dgm:spPr/>
    </dgm:pt>
    <dgm:pt modelId="{F7557D55-DD71-41BB-A5BA-6833ADB38F9B}" type="pres">
      <dgm:prSet presAssocID="{D1D1F8AB-F252-4576-A1FD-82095A0FB609}" presName="hierRoot1" presStyleCnt="0"/>
      <dgm:spPr/>
    </dgm:pt>
    <dgm:pt modelId="{FEA2E867-2A43-4513-B11B-13F4E117DCC1}" type="pres">
      <dgm:prSet presAssocID="{D1D1F8AB-F252-4576-A1FD-82095A0FB609}" presName="composite" presStyleCnt="0"/>
      <dgm:spPr/>
    </dgm:pt>
    <dgm:pt modelId="{9288CA44-49CA-4D3C-BDF4-3A730F57D080}" type="pres">
      <dgm:prSet presAssocID="{D1D1F8AB-F252-4576-A1FD-82095A0FB609}" presName="background" presStyleLbl="node0" presStyleIdx="0" presStyleCnt="4"/>
      <dgm:spPr/>
    </dgm:pt>
    <dgm:pt modelId="{374FE454-DA6C-482F-A6BB-40BEC7C74080}" type="pres">
      <dgm:prSet presAssocID="{D1D1F8AB-F252-4576-A1FD-82095A0FB609}" presName="text" presStyleLbl="fgAcc0" presStyleIdx="0" presStyleCnt="4">
        <dgm:presLayoutVars>
          <dgm:chPref val="3"/>
        </dgm:presLayoutVars>
      </dgm:prSet>
      <dgm:spPr/>
    </dgm:pt>
    <dgm:pt modelId="{44AB9DA5-4A70-4345-A637-B077DC7387E4}" type="pres">
      <dgm:prSet presAssocID="{D1D1F8AB-F252-4576-A1FD-82095A0FB609}" presName="hierChild2" presStyleCnt="0"/>
      <dgm:spPr/>
    </dgm:pt>
    <dgm:pt modelId="{750B2CE5-0FA3-43E5-9B7A-EF822F000553}" type="pres">
      <dgm:prSet presAssocID="{42FD2953-BBFC-47CC-8492-D6C104B3D835}" presName="hierRoot1" presStyleCnt="0"/>
      <dgm:spPr/>
    </dgm:pt>
    <dgm:pt modelId="{E4A3FA57-8E9A-4292-B109-E4AC38B9F450}" type="pres">
      <dgm:prSet presAssocID="{42FD2953-BBFC-47CC-8492-D6C104B3D835}" presName="composite" presStyleCnt="0"/>
      <dgm:spPr/>
    </dgm:pt>
    <dgm:pt modelId="{A6E734AF-E645-4DBC-86E6-FD8AEF31A507}" type="pres">
      <dgm:prSet presAssocID="{42FD2953-BBFC-47CC-8492-D6C104B3D835}" presName="background" presStyleLbl="node0" presStyleIdx="1" presStyleCnt="4"/>
      <dgm:spPr/>
    </dgm:pt>
    <dgm:pt modelId="{63DC5187-F820-45B5-B9A9-7DA8C6A5CF78}" type="pres">
      <dgm:prSet presAssocID="{42FD2953-BBFC-47CC-8492-D6C104B3D835}" presName="text" presStyleLbl="fgAcc0" presStyleIdx="1" presStyleCnt="4">
        <dgm:presLayoutVars>
          <dgm:chPref val="3"/>
        </dgm:presLayoutVars>
      </dgm:prSet>
      <dgm:spPr/>
    </dgm:pt>
    <dgm:pt modelId="{9F3F2158-CFC8-4D31-8F30-AF765FEAFFCD}" type="pres">
      <dgm:prSet presAssocID="{42FD2953-BBFC-47CC-8492-D6C104B3D835}" presName="hierChild2" presStyleCnt="0"/>
      <dgm:spPr/>
    </dgm:pt>
    <dgm:pt modelId="{17587ACC-80FE-4065-A411-F95DFAB8D767}" type="pres">
      <dgm:prSet presAssocID="{107759ED-DC36-4FEE-B4FE-3F49D2E9CF67}" presName="Name10" presStyleLbl="parChTrans1D2" presStyleIdx="0" presStyleCnt="1"/>
      <dgm:spPr/>
    </dgm:pt>
    <dgm:pt modelId="{F085168C-7325-44D0-9EBE-83C5C217D103}" type="pres">
      <dgm:prSet presAssocID="{55FFE82E-A483-4B04-8BD6-8F61CB12121C}" presName="hierRoot2" presStyleCnt="0"/>
      <dgm:spPr/>
    </dgm:pt>
    <dgm:pt modelId="{85C050AA-7019-4803-AFA4-FB2B871C1800}" type="pres">
      <dgm:prSet presAssocID="{55FFE82E-A483-4B04-8BD6-8F61CB12121C}" presName="composite2" presStyleCnt="0"/>
      <dgm:spPr/>
    </dgm:pt>
    <dgm:pt modelId="{1F226623-1527-430F-BB24-CE93D11E5268}" type="pres">
      <dgm:prSet presAssocID="{55FFE82E-A483-4B04-8BD6-8F61CB12121C}" presName="background2" presStyleLbl="node2" presStyleIdx="0" presStyleCnt="1"/>
      <dgm:spPr/>
    </dgm:pt>
    <dgm:pt modelId="{E55B2226-D1FE-4443-B6E1-11FBA89F0215}" type="pres">
      <dgm:prSet presAssocID="{55FFE82E-A483-4B04-8BD6-8F61CB12121C}" presName="text2" presStyleLbl="fgAcc2" presStyleIdx="0" presStyleCnt="1">
        <dgm:presLayoutVars>
          <dgm:chPref val="3"/>
        </dgm:presLayoutVars>
      </dgm:prSet>
      <dgm:spPr/>
    </dgm:pt>
    <dgm:pt modelId="{31D455BE-CCA3-4D4D-9EED-EE8A9B51F52B}" type="pres">
      <dgm:prSet presAssocID="{55FFE82E-A483-4B04-8BD6-8F61CB12121C}" presName="hierChild3" presStyleCnt="0"/>
      <dgm:spPr/>
    </dgm:pt>
    <dgm:pt modelId="{BBFEAC00-534F-4F0B-B724-DCF1FFC02468}" type="pres">
      <dgm:prSet presAssocID="{0E8BE749-D62B-4496-944C-6D1CA9AE0663}" presName="hierRoot1" presStyleCnt="0"/>
      <dgm:spPr/>
    </dgm:pt>
    <dgm:pt modelId="{79F87BB5-43B1-4B90-B72B-7A4D37882003}" type="pres">
      <dgm:prSet presAssocID="{0E8BE749-D62B-4496-944C-6D1CA9AE0663}" presName="composite" presStyleCnt="0"/>
      <dgm:spPr/>
    </dgm:pt>
    <dgm:pt modelId="{D02DC43E-31D4-4D1C-9FC7-C198237C66DA}" type="pres">
      <dgm:prSet presAssocID="{0E8BE749-D62B-4496-944C-6D1CA9AE0663}" presName="background" presStyleLbl="node0" presStyleIdx="2" presStyleCnt="4"/>
      <dgm:spPr/>
    </dgm:pt>
    <dgm:pt modelId="{D21B4377-3488-451C-BB6C-D86F4395A55F}" type="pres">
      <dgm:prSet presAssocID="{0E8BE749-D62B-4496-944C-6D1CA9AE0663}" presName="text" presStyleLbl="fgAcc0" presStyleIdx="2" presStyleCnt="4">
        <dgm:presLayoutVars>
          <dgm:chPref val="3"/>
        </dgm:presLayoutVars>
      </dgm:prSet>
      <dgm:spPr/>
    </dgm:pt>
    <dgm:pt modelId="{FAE400B9-DF00-423C-8E49-6211A2C83F2B}" type="pres">
      <dgm:prSet presAssocID="{0E8BE749-D62B-4496-944C-6D1CA9AE0663}" presName="hierChild2" presStyleCnt="0"/>
      <dgm:spPr/>
    </dgm:pt>
    <dgm:pt modelId="{D2D0F405-2CDD-4712-AE6E-9CB56E7ECC8A}" type="pres">
      <dgm:prSet presAssocID="{5783C848-56C6-4872-BF1B-29B35025E82C}" presName="hierRoot1" presStyleCnt="0"/>
      <dgm:spPr/>
    </dgm:pt>
    <dgm:pt modelId="{E569775B-0195-4C1B-B632-21D307614458}" type="pres">
      <dgm:prSet presAssocID="{5783C848-56C6-4872-BF1B-29B35025E82C}" presName="composite" presStyleCnt="0"/>
      <dgm:spPr/>
    </dgm:pt>
    <dgm:pt modelId="{A407BD86-B086-434B-90AA-4D7E175A7E47}" type="pres">
      <dgm:prSet presAssocID="{5783C848-56C6-4872-BF1B-29B35025E82C}" presName="background" presStyleLbl="node0" presStyleIdx="3" presStyleCnt="4"/>
      <dgm:spPr/>
    </dgm:pt>
    <dgm:pt modelId="{2635DE09-1572-4BAE-925F-A71D2F6B3BBE}" type="pres">
      <dgm:prSet presAssocID="{5783C848-56C6-4872-BF1B-29B35025E82C}" presName="text" presStyleLbl="fgAcc0" presStyleIdx="3" presStyleCnt="4">
        <dgm:presLayoutVars>
          <dgm:chPref val="3"/>
        </dgm:presLayoutVars>
      </dgm:prSet>
      <dgm:spPr/>
    </dgm:pt>
    <dgm:pt modelId="{02392616-CA29-41BA-9A59-52921FC5F241}" type="pres">
      <dgm:prSet presAssocID="{5783C848-56C6-4872-BF1B-29B35025E82C}" presName="hierChild2" presStyleCnt="0"/>
      <dgm:spPr/>
    </dgm:pt>
  </dgm:ptLst>
  <dgm:cxnLst>
    <dgm:cxn modelId="{91B78105-E8BA-490B-9E0F-55A7C0F0A911}" type="presOf" srcId="{9AD9CC7A-DE9B-44C9-8542-7176B2A46DB7}" destId="{FA8E8B6D-A050-4253-A89A-AE050487D60D}" srcOrd="0" destOrd="0" presId="urn:microsoft.com/office/officeart/2005/8/layout/hierarchy1"/>
    <dgm:cxn modelId="{D4F80006-CCE2-4BA7-A232-83BF59915DA9}" srcId="{9AD9CC7A-DE9B-44C9-8542-7176B2A46DB7}" destId="{42FD2953-BBFC-47CC-8492-D6C104B3D835}" srcOrd="1" destOrd="0" parTransId="{B446B45F-68EE-49BA-BA02-7E5C5939DD7D}" sibTransId="{3151744E-D7FA-4E97-951C-9610FDF55EF7}"/>
    <dgm:cxn modelId="{B1497F10-9DFD-487F-A82C-F9EA5F6CADBA}" srcId="{9AD9CC7A-DE9B-44C9-8542-7176B2A46DB7}" destId="{0E8BE749-D62B-4496-944C-6D1CA9AE0663}" srcOrd="2" destOrd="0" parTransId="{6D8B5214-A7C5-45BA-8425-727D18991614}" sibTransId="{55E7D973-AF92-4AB4-B660-E911EFAB22C2}"/>
    <dgm:cxn modelId="{0C0E5638-FA63-4E47-8DF1-FBF960125A7F}" srcId="{9AD9CC7A-DE9B-44C9-8542-7176B2A46DB7}" destId="{5783C848-56C6-4872-BF1B-29B35025E82C}" srcOrd="3" destOrd="0" parTransId="{293C7BF7-C673-41C4-A0C5-22597D4BDDEC}" sibTransId="{2614D142-CB91-4CC0-BB42-923ED180BBA5}"/>
    <dgm:cxn modelId="{42542F6C-8F29-4810-854B-788B63FDF4AD}" type="presOf" srcId="{107759ED-DC36-4FEE-B4FE-3F49D2E9CF67}" destId="{17587ACC-80FE-4065-A411-F95DFAB8D767}" srcOrd="0" destOrd="0" presId="urn:microsoft.com/office/officeart/2005/8/layout/hierarchy1"/>
    <dgm:cxn modelId="{D1393FB5-6D16-45EB-A93F-0C3B856A200C}" type="presOf" srcId="{5783C848-56C6-4872-BF1B-29B35025E82C}" destId="{2635DE09-1572-4BAE-925F-A71D2F6B3BBE}" srcOrd="0" destOrd="0" presId="urn:microsoft.com/office/officeart/2005/8/layout/hierarchy1"/>
    <dgm:cxn modelId="{9A34B8B5-C8D7-4E3D-A672-B88F80AF2B6E}" type="presOf" srcId="{D1D1F8AB-F252-4576-A1FD-82095A0FB609}" destId="{374FE454-DA6C-482F-A6BB-40BEC7C74080}" srcOrd="0" destOrd="0" presId="urn:microsoft.com/office/officeart/2005/8/layout/hierarchy1"/>
    <dgm:cxn modelId="{C10BDEBF-D81C-4EF5-8C99-89D865EDF8B0}" type="presOf" srcId="{42FD2953-BBFC-47CC-8492-D6C104B3D835}" destId="{63DC5187-F820-45B5-B9A9-7DA8C6A5CF78}" srcOrd="0" destOrd="0" presId="urn:microsoft.com/office/officeart/2005/8/layout/hierarchy1"/>
    <dgm:cxn modelId="{041A14DE-BE1B-4F42-9CA8-F0FEB2F54F0D}" srcId="{42FD2953-BBFC-47CC-8492-D6C104B3D835}" destId="{55FFE82E-A483-4B04-8BD6-8F61CB12121C}" srcOrd="0" destOrd="0" parTransId="{107759ED-DC36-4FEE-B4FE-3F49D2E9CF67}" sibTransId="{2E6D6570-18A2-4AF9-8AB2-CDD74061BF87}"/>
    <dgm:cxn modelId="{C75E90E9-9DAE-4F95-9B3E-7A07FCE9A081}" type="presOf" srcId="{0E8BE749-D62B-4496-944C-6D1CA9AE0663}" destId="{D21B4377-3488-451C-BB6C-D86F4395A55F}" srcOrd="0" destOrd="0" presId="urn:microsoft.com/office/officeart/2005/8/layout/hierarchy1"/>
    <dgm:cxn modelId="{A4B665F0-993C-4720-B36F-411804159D2D}" srcId="{9AD9CC7A-DE9B-44C9-8542-7176B2A46DB7}" destId="{D1D1F8AB-F252-4576-A1FD-82095A0FB609}" srcOrd="0" destOrd="0" parTransId="{DD32A258-A7EF-4195-82F8-B875CD4875D5}" sibTransId="{F9F1DB9D-2F6B-4FBB-9B1E-4E57D42754D3}"/>
    <dgm:cxn modelId="{16B9D8F9-17AA-43AD-B9EF-CC645BA40D28}" type="presOf" srcId="{55FFE82E-A483-4B04-8BD6-8F61CB12121C}" destId="{E55B2226-D1FE-4443-B6E1-11FBA89F0215}" srcOrd="0" destOrd="0" presId="urn:microsoft.com/office/officeart/2005/8/layout/hierarchy1"/>
    <dgm:cxn modelId="{DB03EC6D-F2F5-4FD1-8B71-5FC191F8FD87}" type="presParOf" srcId="{FA8E8B6D-A050-4253-A89A-AE050487D60D}" destId="{F7557D55-DD71-41BB-A5BA-6833ADB38F9B}" srcOrd="0" destOrd="0" presId="urn:microsoft.com/office/officeart/2005/8/layout/hierarchy1"/>
    <dgm:cxn modelId="{E7B9BDA4-FCEB-4C04-A0A0-33E3AA4E6C14}" type="presParOf" srcId="{F7557D55-DD71-41BB-A5BA-6833ADB38F9B}" destId="{FEA2E867-2A43-4513-B11B-13F4E117DCC1}" srcOrd="0" destOrd="0" presId="urn:microsoft.com/office/officeart/2005/8/layout/hierarchy1"/>
    <dgm:cxn modelId="{005F9B18-D92D-4FE0-88FC-C42A56656046}" type="presParOf" srcId="{FEA2E867-2A43-4513-B11B-13F4E117DCC1}" destId="{9288CA44-49CA-4D3C-BDF4-3A730F57D080}" srcOrd="0" destOrd="0" presId="urn:microsoft.com/office/officeart/2005/8/layout/hierarchy1"/>
    <dgm:cxn modelId="{CFE772F5-1DE7-4F1F-8500-CA5D77C92E61}" type="presParOf" srcId="{FEA2E867-2A43-4513-B11B-13F4E117DCC1}" destId="{374FE454-DA6C-482F-A6BB-40BEC7C74080}" srcOrd="1" destOrd="0" presId="urn:microsoft.com/office/officeart/2005/8/layout/hierarchy1"/>
    <dgm:cxn modelId="{731BE12F-A693-4FAF-B4E7-4D51D120BC99}" type="presParOf" srcId="{F7557D55-DD71-41BB-A5BA-6833ADB38F9B}" destId="{44AB9DA5-4A70-4345-A637-B077DC7387E4}" srcOrd="1" destOrd="0" presId="urn:microsoft.com/office/officeart/2005/8/layout/hierarchy1"/>
    <dgm:cxn modelId="{CF13CAA5-2137-445A-856D-418A36260AB9}" type="presParOf" srcId="{FA8E8B6D-A050-4253-A89A-AE050487D60D}" destId="{750B2CE5-0FA3-43E5-9B7A-EF822F000553}" srcOrd="1" destOrd="0" presId="urn:microsoft.com/office/officeart/2005/8/layout/hierarchy1"/>
    <dgm:cxn modelId="{B594B93A-8362-4F1E-83EF-5A16983487E5}" type="presParOf" srcId="{750B2CE5-0FA3-43E5-9B7A-EF822F000553}" destId="{E4A3FA57-8E9A-4292-B109-E4AC38B9F450}" srcOrd="0" destOrd="0" presId="urn:microsoft.com/office/officeart/2005/8/layout/hierarchy1"/>
    <dgm:cxn modelId="{54092674-7539-4B71-A598-E4A0F0D73F4B}" type="presParOf" srcId="{E4A3FA57-8E9A-4292-B109-E4AC38B9F450}" destId="{A6E734AF-E645-4DBC-86E6-FD8AEF31A507}" srcOrd="0" destOrd="0" presId="urn:microsoft.com/office/officeart/2005/8/layout/hierarchy1"/>
    <dgm:cxn modelId="{B871F70F-EA56-4E9B-9C98-79399744E0B7}" type="presParOf" srcId="{E4A3FA57-8E9A-4292-B109-E4AC38B9F450}" destId="{63DC5187-F820-45B5-B9A9-7DA8C6A5CF78}" srcOrd="1" destOrd="0" presId="urn:microsoft.com/office/officeart/2005/8/layout/hierarchy1"/>
    <dgm:cxn modelId="{934E0F7B-C295-4E8C-AEC4-2759767E5F3E}" type="presParOf" srcId="{750B2CE5-0FA3-43E5-9B7A-EF822F000553}" destId="{9F3F2158-CFC8-4D31-8F30-AF765FEAFFCD}" srcOrd="1" destOrd="0" presId="urn:microsoft.com/office/officeart/2005/8/layout/hierarchy1"/>
    <dgm:cxn modelId="{73732C30-48DE-4844-89FC-CF6F0110F585}" type="presParOf" srcId="{9F3F2158-CFC8-4D31-8F30-AF765FEAFFCD}" destId="{17587ACC-80FE-4065-A411-F95DFAB8D767}" srcOrd="0" destOrd="0" presId="urn:microsoft.com/office/officeart/2005/8/layout/hierarchy1"/>
    <dgm:cxn modelId="{40AF6477-E18F-407C-8ABA-66AF89ED6A02}" type="presParOf" srcId="{9F3F2158-CFC8-4D31-8F30-AF765FEAFFCD}" destId="{F085168C-7325-44D0-9EBE-83C5C217D103}" srcOrd="1" destOrd="0" presId="urn:microsoft.com/office/officeart/2005/8/layout/hierarchy1"/>
    <dgm:cxn modelId="{79699440-51BF-4714-BA58-85B8CE61D492}" type="presParOf" srcId="{F085168C-7325-44D0-9EBE-83C5C217D103}" destId="{85C050AA-7019-4803-AFA4-FB2B871C1800}" srcOrd="0" destOrd="0" presId="urn:microsoft.com/office/officeart/2005/8/layout/hierarchy1"/>
    <dgm:cxn modelId="{76AC7F04-0F4C-4B95-8D6E-C588B680BFE8}" type="presParOf" srcId="{85C050AA-7019-4803-AFA4-FB2B871C1800}" destId="{1F226623-1527-430F-BB24-CE93D11E5268}" srcOrd="0" destOrd="0" presId="urn:microsoft.com/office/officeart/2005/8/layout/hierarchy1"/>
    <dgm:cxn modelId="{7FAB8649-0099-4F9E-BC65-CFE180D2DCAF}" type="presParOf" srcId="{85C050AA-7019-4803-AFA4-FB2B871C1800}" destId="{E55B2226-D1FE-4443-B6E1-11FBA89F0215}" srcOrd="1" destOrd="0" presId="urn:microsoft.com/office/officeart/2005/8/layout/hierarchy1"/>
    <dgm:cxn modelId="{06D6F188-3406-4636-99B5-34FF129C15BE}" type="presParOf" srcId="{F085168C-7325-44D0-9EBE-83C5C217D103}" destId="{31D455BE-CCA3-4D4D-9EED-EE8A9B51F52B}" srcOrd="1" destOrd="0" presId="urn:microsoft.com/office/officeart/2005/8/layout/hierarchy1"/>
    <dgm:cxn modelId="{75358D98-9768-4F9B-A3D9-B52F093590A4}" type="presParOf" srcId="{FA8E8B6D-A050-4253-A89A-AE050487D60D}" destId="{BBFEAC00-534F-4F0B-B724-DCF1FFC02468}" srcOrd="2" destOrd="0" presId="urn:microsoft.com/office/officeart/2005/8/layout/hierarchy1"/>
    <dgm:cxn modelId="{7E847FF1-7941-4D4B-BB85-57D86F47A10E}" type="presParOf" srcId="{BBFEAC00-534F-4F0B-B724-DCF1FFC02468}" destId="{79F87BB5-43B1-4B90-B72B-7A4D37882003}" srcOrd="0" destOrd="0" presId="urn:microsoft.com/office/officeart/2005/8/layout/hierarchy1"/>
    <dgm:cxn modelId="{A37D71C7-137E-4FB4-8939-3E8D72267D6B}" type="presParOf" srcId="{79F87BB5-43B1-4B90-B72B-7A4D37882003}" destId="{D02DC43E-31D4-4D1C-9FC7-C198237C66DA}" srcOrd="0" destOrd="0" presId="urn:microsoft.com/office/officeart/2005/8/layout/hierarchy1"/>
    <dgm:cxn modelId="{331DA273-FA89-4836-B3C5-847539B1DC03}" type="presParOf" srcId="{79F87BB5-43B1-4B90-B72B-7A4D37882003}" destId="{D21B4377-3488-451C-BB6C-D86F4395A55F}" srcOrd="1" destOrd="0" presId="urn:microsoft.com/office/officeart/2005/8/layout/hierarchy1"/>
    <dgm:cxn modelId="{ACF05540-B1C1-4DE1-B029-C11EAEE4B1E7}" type="presParOf" srcId="{BBFEAC00-534F-4F0B-B724-DCF1FFC02468}" destId="{FAE400B9-DF00-423C-8E49-6211A2C83F2B}" srcOrd="1" destOrd="0" presId="urn:microsoft.com/office/officeart/2005/8/layout/hierarchy1"/>
    <dgm:cxn modelId="{29EB1609-FDF9-407F-8F2F-18210EEE7F81}" type="presParOf" srcId="{FA8E8B6D-A050-4253-A89A-AE050487D60D}" destId="{D2D0F405-2CDD-4712-AE6E-9CB56E7ECC8A}" srcOrd="3" destOrd="0" presId="urn:microsoft.com/office/officeart/2005/8/layout/hierarchy1"/>
    <dgm:cxn modelId="{A8008AC7-D98D-41EE-83D2-716275E4C325}" type="presParOf" srcId="{D2D0F405-2CDD-4712-AE6E-9CB56E7ECC8A}" destId="{E569775B-0195-4C1B-B632-21D307614458}" srcOrd="0" destOrd="0" presId="urn:microsoft.com/office/officeart/2005/8/layout/hierarchy1"/>
    <dgm:cxn modelId="{A8A3D666-0968-4D7C-9E93-787376DFEA96}" type="presParOf" srcId="{E569775B-0195-4C1B-B632-21D307614458}" destId="{A407BD86-B086-434B-90AA-4D7E175A7E47}" srcOrd="0" destOrd="0" presId="urn:microsoft.com/office/officeart/2005/8/layout/hierarchy1"/>
    <dgm:cxn modelId="{0B11DC78-A6A3-4637-828E-67E629D5B9B5}" type="presParOf" srcId="{E569775B-0195-4C1B-B632-21D307614458}" destId="{2635DE09-1572-4BAE-925F-A71D2F6B3BBE}" srcOrd="1" destOrd="0" presId="urn:microsoft.com/office/officeart/2005/8/layout/hierarchy1"/>
    <dgm:cxn modelId="{735358B9-77AE-45B4-8826-6CD1046688E0}" type="presParOf" srcId="{D2D0F405-2CDD-4712-AE6E-9CB56E7ECC8A}" destId="{02392616-CA29-41BA-9A59-52921FC5F241}"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5F96B2-AC83-47B8-95D6-68A47CA79BFE}">
      <dsp:nvSpPr>
        <dsp:cNvPr id="0" name=""/>
        <dsp:cNvSpPr/>
      </dsp:nvSpPr>
      <dsp:spPr>
        <a:xfrm>
          <a:off x="1209226" y="1439"/>
          <a:ext cx="4836906" cy="1475316"/>
        </a:xfrm>
        <a:prstGeom prst="rect">
          <a:avLst/>
        </a:prstGeom>
        <a:solidFill>
          <a:schemeClr val="accent2">
            <a:tint val="40000"/>
            <a:alpha val="90000"/>
            <a:hueOff val="0"/>
            <a:satOff val="0"/>
            <a:lumOff val="0"/>
            <a:alphaOff val="0"/>
          </a:schemeClr>
        </a:solidFill>
        <a:ln w="9525"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3849" tIns="374730" rIns="93849" bIns="374730" numCol="1" spcCol="1270" anchor="ctr" anchorCtr="0">
          <a:noAutofit/>
        </a:bodyPr>
        <a:lstStyle/>
        <a:p>
          <a:pPr marL="0" lvl="0" indent="0" algn="l" defTabSz="1066800">
            <a:lnSpc>
              <a:spcPct val="90000"/>
            </a:lnSpc>
            <a:spcBef>
              <a:spcPct val="0"/>
            </a:spcBef>
            <a:spcAft>
              <a:spcPct val="35000"/>
            </a:spcAft>
            <a:buNone/>
          </a:pPr>
          <a:r>
            <a:rPr lang="en-US" sz="2400" kern="1200" dirty="0"/>
            <a:t>Students will learn graduation requirements</a:t>
          </a:r>
        </a:p>
      </dsp:txBody>
      <dsp:txXfrm>
        <a:off x="1209226" y="1439"/>
        <a:ext cx="4836906" cy="1475316"/>
      </dsp:txXfrm>
    </dsp:sp>
    <dsp:sp modelId="{104BC284-83ED-4C5D-A931-CCEA12E5A6F7}">
      <dsp:nvSpPr>
        <dsp:cNvPr id="0" name=""/>
        <dsp:cNvSpPr/>
      </dsp:nvSpPr>
      <dsp:spPr>
        <a:xfrm>
          <a:off x="0" y="1439"/>
          <a:ext cx="1209226" cy="1475316"/>
        </a:xfrm>
        <a:prstGeom prst="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84000"/>
                <a:lumMod val="84000"/>
              </a:schemeClr>
            </a:gs>
          </a:gsLst>
          <a:lin ang="5400000" scaled="0"/>
        </a:gradFill>
        <a:ln w="9525" cap="rnd" cmpd="sng" algn="ctr">
          <a:solidFill>
            <a:schemeClr val="accent2">
              <a:hueOff val="0"/>
              <a:satOff val="0"/>
              <a:lumOff val="0"/>
              <a:alphaOff val="0"/>
            </a:schemeClr>
          </a:solidFill>
          <a:prstDash val="solid"/>
        </a:ln>
        <a:effectLst>
          <a:innerShdw blurRad="50800" dist="25400" dir="13500000">
            <a:srgbClr val="000000">
              <a:alpha val="55000"/>
            </a:srgbClr>
          </a:innerShdw>
        </a:effectLst>
      </dsp:spPr>
      <dsp:style>
        <a:lnRef idx="1">
          <a:scrgbClr r="0" g="0" b="0"/>
        </a:lnRef>
        <a:fillRef idx="3">
          <a:scrgbClr r="0" g="0" b="0"/>
        </a:fillRef>
        <a:effectRef idx="2">
          <a:scrgbClr r="0" g="0" b="0"/>
        </a:effectRef>
        <a:fontRef idx="minor">
          <a:schemeClr val="lt1"/>
        </a:fontRef>
      </dsp:style>
      <dsp:txBody>
        <a:bodyPr spcFirstLastPara="0" vert="horz" wrap="square" lIns="63988" tIns="145728" rIns="63988" bIns="145728" numCol="1" spcCol="1270" anchor="ctr" anchorCtr="0">
          <a:noAutofit/>
        </a:bodyPr>
        <a:lstStyle/>
        <a:p>
          <a:pPr marL="0" lvl="0" indent="0" algn="ctr" defTabSz="1244600">
            <a:lnSpc>
              <a:spcPct val="90000"/>
            </a:lnSpc>
            <a:spcBef>
              <a:spcPct val="0"/>
            </a:spcBef>
            <a:spcAft>
              <a:spcPct val="35000"/>
            </a:spcAft>
            <a:buNone/>
          </a:pPr>
          <a:r>
            <a:rPr lang="en-US" sz="2800" kern="1200" dirty="0"/>
            <a:t>Learn</a:t>
          </a:r>
        </a:p>
      </dsp:txBody>
      <dsp:txXfrm>
        <a:off x="0" y="1439"/>
        <a:ext cx="1209226" cy="1475316"/>
      </dsp:txXfrm>
    </dsp:sp>
    <dsp:sp modelId="{9CA4581B-2964-4105-A84D-5FF5C319C052}">
      <dsp:nvSpPr>
        <dsp:cNvPr id="0" name=""/>
        <dsp:cNvSpPr/>
      </dsp:nvSpPr>
      <dsp:spPr>
        <a:xfrm>
          <a:off x="1209226" y="1565274"/>
          <a:ext cx="4836906" cy="1475316"/>
        </a:xfrm>
        <a:prstGeom prst="rect">
          <a:avLst/>
        </a:prstGeom>
        <a:solidFill>
          <a:schemeClr val="accent2">
            <a:tint val="40000"/>
            <a:alpha val="90000"/>
            <a:hueOff val="-297366"/>
            <a:satOff val="17268"/>
            <a:lumOff val="169"/>
            <a:alphaOff val="0"/>
          </a:schemeClr>
        </a:solidFill>
        <a:ln w="9525" cap="rnd" cmpd="sng" algn="ctr">
          <a:solidFill>
            <a:schemeClr val="accent2">
              <a:tint val="40000"/>
              <a:alpha val="90000"/>
              <a:hueOff val="-297366"/>
              <a:satOff val="17268"/>
              <a:lumOff val="16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3849" tIns="374730" rIns="93849" bIns="374730" numCol="1" spcCol="1270" anchor="ctr" anchorCtr="0">
          <a:noAutofit/>
        </a:bodyPr>
        <a:lstStyle/>
        <a:p>
          <a:pPr marL="0" lvl="0" indent="0" algn="l" defTabSz="1066800" rtl="0">
            <a:lnSpc>
              <a:spcPct val="90000"/>
            </a:lnSpc>
            <a:spcBef>
              <a:spcPct val="0"/>
            </a:spcBef>
            <a:spcAft>
              <a:spcPct val="35000"/>
            </a:spcAft>
            <a:buNone/>
          </a:pPr>
          <a:r>
            <a:rPr lang="en-US" sz="2400" kern="1200" dirty="0">
              <a:latin typeface="Century Gothic" panose="020B0502020202020204"/>
            </a:rPr>
            <a:t>Attendance in a virtual world</a:t>
          </a:r>
          <a:endParaRPr lang="en-US" sz="2400" kern="1200" dirty="0"/>
        </a:p>
      </dsp:txBody>
      <dsp:txXfrm>
        <a:off x="1209226" y="1565274"/>
        <a:ext cx="4836906" cy="1475316"/>
      </dsp:txXfrm>
    </dsp:sp>
    <dsp:sp modelId="{4ACA90F4-8736-43F0-99FF-BF3B56B82063}">
      <dsp:nvSpPr>
        <dsp:cNvPr id="0" name=""/>
        <dsp:cNvSpPr/>
      </dsp:nvSpPr>
      <dsp:spPr>
        <a:xfrm>
          <a:off x="0" y="1565274"/>
          <a:ext cx="1209226" cy="1475316"/>
        </a:xfrm>
        <a:prstGeom prst="rect">
          <a:avLst/>
        </a:prstGeom>
        <a:gradFill rotWithShape="0">
          <a:gsLst>
            <a:gs pos="0">
              <a:schemeClr val="accent2">
                <a:hueOff val="-245438"/>
                <a:satOff val="19406"/>
                <a:lumOff val="-392"/>
                <a:alphaOff val="0"/>
                <a:tint val="96000"/>
                <a:lumMod val="104000"/>
              </a:schemeClr>
            </a:gs>
            <a:gs pos="100000">
              <a:schemeClr val="accent2">
                <a:hueOff val="-245438"/>
                <a:satOff val="19406"/>
                <a:lumOff val="-392"/>
                <a:alphaOff val="0"/>
                <a:shade val="84000"/>
                <a:lumMod val="84000"/>
              </a:schemeClr>
            </a:gs>
          </a:gsLst>
          <a:lin ang="5400000" scaled="0"/>
        </a:gradFill>
        <a:ln w="9525" cap="rnd" cmpd="sng" algn="ctr">
          <a:solidFill>
            <a:schemeClr val="accent2">
              <a:hueOff val="-245438"/>
              <a:satOff val="19406"/>
              <a:lumOff val="-392"/>
              <a:alphaOff val="0"/>
            </a:schemeClr>
          </a:solidFill>
          <a:prstDash val="solid"/>
        </a:ln>
        <a:effectLst>
          <a:innerShdw blurRad="50800" dist="25400" dir="13500000">
            <a:srgbClr val="000000">
              <a:alpha val="55000"/>
            </a:srgbClr>
          </a:innerShdw>
        </a:effectLst>
      </dsp:spPr>
      <dsp:style>
        <a:lnRef idx="1">
          <a:scrgbClr r="0" g="0" b="0"/>
        </a:lnRef>
        <a:fillRef idx="3">
          <a:scrgbClr r="0" g="0" b="0"/>
        </a:fillRef>
        <a:effectRef idx="2">
          <a:scrgbClr r="0" g="0" b="0"/>
        </a:effectRef>
        <a:fontRef idx="minor">
          <a:schemeClr val="lt1"/>
        </a:fontRef>
      </dsp:style>
      <dsp:txBody>
        <a:bodyPr spcFirstLastPara="0" vert="horz" wrap="square" lIns="63988" tIns="145728" rIns="63988" bIns="145728" numCol="1" spcCol="1270" anchor="ctr" anchorCtr="0">
          <a:noAutofit/>
        </a:bodyPr>
        <a:lstStyle/>
        <a:p>
          <a:pPr marL="0" lvl="0" indent="0" algn="ctr" defTabSz="1244600">
            <a:lnSpc>
              <a:spcPct val="90000"/>
            </a:lnSpc>
            <a:spcBef>
              <a:spcPct val="0"/>
            </a:spcBef>
            <a:spcAft>
              <a:spcPct val="35000"/>
            </a:spcAft>
            <a:buNone/>
          </a:pPr>
          <a:r>
            <a:rPr lang="en-US" sz="2800" kern="1200" dirty="0"/>
            <a:t>Learn</a:t>
          </a:r>
        </a:p>
      </dsp:txBody>
      <dsp:txXfrm>
        <a:off x="0" y="1565274"/>
        <a:ext cx="1209226" cy="1475316"/>
      </dsp:txXfrm>
    </dsp:sp>
    <dsp:sp modelId="{1C651F10-8B19-420C-9D4C-41E82ED49C30}">
      <dsp:nvSpPr>
        <dsp:cNvPr id="0" name=""/>
        <dsp:cNvSpPr/>
      </dsp:nvSpPr>
      <dsp:spPr>
        <a:xfrm>
          <a:off x="1209226" y="3129110"/>
          <a:ext cx="4836906" cy="1475316"/>
        </a:xfrm>
        <a:prstGeom prst="rect">
          <a:avLst/>
        </a:prstGeom>
        <a:solidFill>
          <a:schemeClr val="accent2">
            <a:tint val="40000"/>
            <a:alpha val="90000"/>
            <a:hueOff val="-594733"/>
            <a:satOff val="34536"/>
            <a:lumOff val="338"/>
            <a:alphaOff val="0"/>
          </a:schemeClr>
        </a:solidFill>
        <a:ln w="9525" cap="rnd" cmpd="sng" algn="ctr">
          <a:solidFill>
            <a:schemeClr val="accent2">
              <a:tint val="40000"/>
              <a:alpha val="90000"/>
              <a:hueOff val="-594733"/>
              <a:satOff val="34536"/>
              <a:lumOff val="33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3849" tIns="374730" rIns="93849" bIns="374730" numCol="1" spcCol="1270" anchor="ctr" anchorCtr="0">
          <a:noAutofit/>
        </a:bodyPr>
        <a:lstStyle/>
        <a:p>
          <a:pPr marL="0" lvl="0" indent="0" algn="l" defTabSz="1066800">
            <a:lnSpc>
              <a:spcPct val="90000"/>
            </a:lnSpc>
            <a:spcBef>
              <a:spcPct val="0"/>
            </a:spcBef>
            <a:spcAft>
              <a:spcPct val="35000"/>
            </a:spcAft>
            <a:buNone/>
          </a:pPr>
          <a:r>
            <a:rPr lang="en-US" sz="2400" kern="1200" dirty="0"/>
            <a:t>Students will be made aware of postsecondary options</a:t>
          </a:r>
        </a:p>
      </dsp:txBody>
      <dsp:txXfrm>
        <a:off x="1209226" y="3129110"/>
        <a:ext cx="4836906" cy="1475316"/>
      </dsp:txXfrm>
    </dsp:sp>
    <dsp:sp modelId="{D6E5FF1F-6EDF-43E5-863C-C0E3F4706971}">
      <dsp:nvSpPr>
        <dsp:cNvPr id="0" name=""/>
        <dsp:cNvSpPr/>
      </dsp:nvSpPr>
      <dsp:spPr>
        <a:xfrm>
          <a:off x="0" y="3129110"/>
          <a:ext cx="1209226" cy="1475316"/>
        </a:xfrm>
        <a:prstGeom prst="rect">
          <a:avLst/>
        </a:prstGeom>
        <a:gradFill rotWithShape="0">
          <a:gsLst>
            <a:gs pos="0">
              <a:schemeClr val="accent2">
                <a:hueOff val="-490875"/>
                <a:satOff val="38812"/>
                <a:lumOff val="-784"/>
                <a:alphaOff val="0"/>
                <a:tint val="96000"/>
                <a:lumMod val="104000"/>
              </a:schemeClr>
            </a:gs>
            <a:gs pos="100000">
              <a:schemeClr val="accent2">
                <a:hueOff val="-490875"/>
                <a:satOff val="38812"/>
                <a:lumOff val="-784"/>
                <a:alphaOff val="0"/>
                <a:shade val="84000"/>
                <a:lumMod val="84000"/>
              </a:schemeClr>
            </a:gs>
          </a:gsLst>
          <a:lin ang="5400000" scaled="0"/>
        </a:gradFill>
        <a:ln w="9525" cap="rnd" cmpd="sng" algn="ctr">
          <a:solidFill>
            <a:schemeClr val="accent2">
              <a:hueOff val="-490875"/>
              <a:satOff val="38812"/>
              <a:lumOff val="-784"/>
              <a:alphaOff val="0"/>
            </a:schemeClr>
          </a:solidFill>
          <a:prstDash val="solid"/>
        </a:ln>
        <a:effectLst>
          <a:innerShdw blurRad="50800" dist="25400" dir="13500000">
            <a:srgbClr val="000000">
              <a:alpha val="55000"/>
            </a:srgbClr>
          </a:innerShdw>
        </a:effectLst>
      </dsp:spPr>
      <dsp:style>
        <a:lnRef idx="1">
          <a:scrgbClr r="0" g="0" b="0"/>
        </a:lnRef>
        <a:fillRef idx="3">
          <a:scrgbClr r="0" g="0" b="0"/>
        </a:fillRef>
        <a:effectRef idx="2">
          <a:scrgbClr r="0" g="0" b="0"/>
        </a:effectRef>
        <a:fontRef idx="minor">
          <a:schemeClr val="lt1"/>
        </a:fontRef>
      </dsp:style>
      <dsp:txBody>
        <a:bodyPr spcFirstLastPara="0" vert="horz" wrap="square" lIns="63988" tIns="145728" rIns="63988" bIns="145728"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entury Gothic" panose="020B0502020202020204"/>
            </a:rPr>
            <a:t>Learn</a:t>
          </a:r>
          <a:endParaRPr lang="en-US" sz="2800" kern="1200" dirty="0"/>
        </a:p>
      </dsp:txBody>
      <dsp:txXfrm>
        <a:off x="0" y="3129110"/>
        <a:ext cx="1209226" cy="14753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587ACC-80FE-4065-A411-F95DFAB8D767}">
      <dsp:nvSpPr>
        <dsp:cNvPr id="0" name=""/>
        <dsp:cNvSpPr/>
      </dsp:nvSpPr>
      <dsp:spPr>
        <a:xfrm>
          <a:off x="3553427" y="1291229"/>
          <a:ext cx="91440" cy="590618"/>
        </a:xfrm>
        <a:custGeom>
          <a:avLst/>
          <a:gdLst/>
          <a:ahLst/>
          <a:cxnLst/>
          <a:rect l="0" t="0" r="0" b="0"/>
          <a:pathLst>
            <a:path>
              <a:moveTo>
                <a:pt x="45720" y="0"/>
              </a:moveTo>
              <a:lnTo>
                <a:pt x="45720" y="590618"/>
              </a:lnTo>
            </a:path>
          </a:pathLst>
        </a:custGeom>
        <a:noFill/>
        <a:ln w="19050" cap="rnd"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288CA44-49CA-4D3C-BDF4-3A730F57D080}">
      <dsp:nvSpPr>
        <dsp:cNvPr id="0" name=""/>
        <dsp:cNvSpPr/>
      </dsp:nvSpPr>
      <dsp:spPr>
        <a:xfrm>
          <a:off x="101696" y="1684"/>
          <a:ext cx="2030778" cy="1289544"/>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4FE454-DA6C-482F-A6BB-40BEC7C74080}">
      <dsp:nvSpPr>
        <dsp:cNvPr id="0" name=""/>
        <dsp:cNvSpPr/>
      </dsp:nvSpPr>
      <dsp:spPr>
        <a:xfrm>
          <a:off x="327338" y="216044"/>
          <a:ext cx="2030778" cy="1289544"/>
        </a:xfrm>
        <a:prstGeom prst="roundRect">
          <a:avLst>
            <a:gd name="adj" fmla="val 10000"/>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defRPr b="1"/>
          </a:pPr>
          <a:r>
            <a:rPr lang="en-US" sz="1500" kern="1200"/>
            <a:t>All classes are semester based (Semester 1 &amp; Semester 2) = .5 credit</a:t>
          </a:r>
        </a:p>
      </dsp:txBody>
      <dsp:txXfrm>
        <a:off x="365107" y="253813"/>
        <a:ext cx="1955240" cy="1214006"/>
      </dsp:txXfrm>
    </dsp:sp>
    <dsp:sp modelId="{A6E734AF-E645-4DBC-86E6-FD8AEF31A507}">
      <dsp:nvSpPr>
        <dsp:cNvPr id="0" name=""/>
        <dsp:cNvSpPr/>
      </dsp:nvSpPr>
      <dsp:spPr>
        <a:xfrm>
          <a:off x="2583758" y="1684"/>
          <a:ext cx="2030778" cy="1289544"/>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DC5187-F820-45B5-B9A9-7DA8C6A5CF78}">
      <dsp:nvSpPr>
        <dsp:cNvPr id="0" name=""/>
        <dsp:cNvSpPr/>
      </dsp:nvSpPr>
      <dsp:spPr>
        <a:xfrm>
          <a:off x="2809400" y="216044"/>
          <a:ext cx="2030778" cy="1289544"/>
        </a:xfrm>
        <a:prstGeom prst="roundRect">
          <a:avLst>
            <a:gd name="adj" fmla="val 10000"/>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defRPr b="1"/>
          </a:pPr>
          <a:r>
            <a:rPr lang="en-US" sz="1500" kern="1200"/>
            <a:t>Full year classes are 2 semesters added together= 1 credit</a:t>
          </a:r>
        </a:p>
      </dsp:txBody>
      <dsp:txXfrm>
        <a:off x="2847169" y="253813"/>
        <a:ext cx="1955240" cy="1214006"/>
      </dsp:txXfrm>
    </dsp:sp>
    <dsp:sp modelId="{1F226623-1527-430F-BB24-CE93D11E5268}">
      <dsp:nvSpPr>
        <dsp:cNvPr id="0" name=""/>
        <dsp:cNvSpPr/>
      </dsp:nvSpPr>
      <dsp:spPr>
        <a:xfrm>
          <a:off x="2583758" y="1881847"/>
          <a:ext cx="2030778" cy="1289544"/>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5B2226-D1FE-4443-B6E1-11FBA89F0215}">
      <dsp:nvSpPr>
        <dsp:cNvPr id="0" name=""/>
        <dsp:cNvSpPr/>
      </dsp:nvSpPr>
      <dsp:spPr>
        <a:xfrm>
          <a:off x="2809400" y="2096206"/>
          <a:ext cx="2030778" cy="1289544"/>
        </a:xfrm>
        <a:prstGeom prst="roundRect">
          <a:avLst>
            <a:gd name="adj" fmla="val 10000"/>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Ex: You need 4 years (4 credits:</a:t>
          </a:r>
          <a:r>
            <a:rPr lang="en-US" sz="1500" kern="1200">
              <a:latin typeface="Garamond" panose="02020404030301010803"/>
            </a:rPr>
            <a:t> </a:t>
          </a:r>
          <a:r>
            <a:rPr lang="en-US" sz="1500" kern="1200"/>
            <a:t>8 semesters) of English to graduate</a:t>
          </a:r>
        </a:p>
      </dsp:txBody>
      <dsp:txXfrm>
        <a:off x="2847169" y="2133975"/>
        <a:ext cx="1955240" cy="1214006"/>
      </dsp:txXfrm>
    </dsp:sp>
    <dsp:sp modelId="{D02DC43E-31D4-4D1C-9FC7-C198237C66DA}">
      <dsp:nvSpPr>
        <dsp:cNvPr id="0" name=""/>
        <dsp:cNvSpPr/>
      </dsp:nvSpPr>
      <dsp:spPr>
        <a:xfrm>
          <a:off x="5065821" y="1684"/>
          <a:ext cx="2030778" cy="1289544"/>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1B4377-3488-451C-BB6C-D86F4395A55F}">
      <dsp:nvSpPr>
        <dsp:cNvPr id="0" name=""/>
        <dsp:cNvSpPr/>
      </dsp:nvSpPr>
      <dsp:spPr>
        <a:xfrm>
          <a:off x="5291463" y="216044"/>
          <a:ext cx="2030778" cy="1289544"/>
        </a:xfrm>
        <a:prstGeom prst="roundRect">
          <a:avLst>
            <a:gd name="adj" fmla="val 10000"/>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defRPr b="1"/>
          </a:pPr>
          <a:r>
            <a:rPr lang="en-US" sz="1500" kern="1200"/>
            <a:t>What is GPA?</a:t>
          </a:r>
        </a:p>
      </dsp:txBody>
      <dsp:txXfrm>
        <a:off x="5329232" y="253813"/>
        <a:ext cx="1955240" cy="1214006"/>
      </dsp:txXfrm>
    </dsp:sp>
    <dsp:sp modelId="{A407BD86-B086-434B-90AA-4D7E175A7E47}">
      <dsp:nvSpPr>
        <dsp:cNvPr id="0" name=""/>
        <dsp:cNvSpPr/>
      </dsp:nvSpPr>
      <dsp:spPr>
        <a:xfrm>
          <a:off x="7547883" y="1684"/>
          <a:ext cx="2030778" cy="1289544"/>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35DE09-1572-4BAE-925F-A71D2F6B3BBE}">
      <dsp:nvSpPr>
        <dsp:cNvPr id="0" name=""/>
        <dsp:cNvSpPr/>
      </dsp:nvSpPr>
      <dsp:spPr>
        <a:xfrm>
          <a:off x="7773525" y="216044"/>
          <a:ext cx="2030778" cy="1289544"/>
        </a:xfrm>
        <a:prstGeom prst="roundRect">
          <a:avLst>
            <a:gd name="adj" fmla="val 10000"/>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defRPr b="1"/>
          </a:pPr>
          <a:r>
            <a:rPr lang="en-US" sz="1500" kern="1200">
              <a:latin typeface="Century Gothic" panose="020B0502020202020204"/>
            </a:rPr>
            <a:t>Attendance</a:t>
          </a:r>
        </a:p>
      </dsp:txBody>
      <dsp:txXfrm>
        <a:off x="7811294" y="253813"/>
        <a:ext cx="1955240" cy="1214006"/>
      </dsp:txXfrm>
    </dsp:sp>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228A8B-8D26-4425-9BFE-52AAF914BDD8}" type="datetimeFigureOut">
              <a:rPr lang="en-US" smtClean="0"/>
              <a:t>10/31/2023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B4B1C9-81E9-4E9F-86E4-E03FF9327CAE}" type="slidenum">
              <a:rPr lang="en-US" smtClean="0"/>
              <a:t>‹#›</a:t>
            </a:fld>
            <a:endParaRPr lang="en-US"/>
          </a:p>
        </p:txBody>
      </p:sp>
    </p:spTree>
    <p:extLst>
      <p:ext uri="{BB962C8B-B14F-4D97-AF65-F5344CB8AC3E}">
        <p14:creationId xmlns:p14="http://schemas.microsoft.com/office/powerpoint/2010/main" val="2061213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B4B1C9-81E9-4E9F-86E4-E03FF9327CAE}" type="slidenum">
              <a:rPr lang="en-US" smtClean="0"/>
              <a:t>1</a:t>
            </a:fld>
            <a:endParaRPr lang="en-US"/>
          </a:p>
        </p:txBody>
      </p:sp>
    </p:spTree>
    <p:extLst>
      <p:ext uri="{BB962C8B-B14F-4D97-AF65-F5344CB8AC3E}">
        <p14:creationId xmlns:p14="http://schemas.microsoft.com/office/powerpoint/2010/main" val="3536179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dirty="0"/>
              <a:t>Click to edit Master title style</a:t>
            </a:r>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10/31/2023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399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dirty="0"/>
              <a:t>Click to edit Master title style</a:t>
            </a:r>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88843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dirty="0"/>
              <a:t>Click to edit Master title style</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54150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dirty="0"/>
              <a:t>Click to edit Master title style</a:t>
            </a:r>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852594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dirty="0"/>
              <a:t>Click to edit Master title style</a:t>
            </a:r>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470136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dirty="0"/>
              <a:t>Click to edit Master title style</a:t>
            </a:r>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dirty="0"/>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70950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dirty="0"/>
              <a:t>Click to edit Master title style</a:t>
            </a:r>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dirty="0"/>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4185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10/31/2023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118820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10/31/2023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879550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894410BD-8EAE-4A24-80F9-EB4D35386F3D}" type="slidenum">
              <a:rPr lang="en-US"/>
              <a:pPr>
                <a:defRPr/>
              </a:pPr>
              <a:t>‹#›</a:t>
            </a:fld>
            <a:endParaRPr lang="en-US"/>
          </a:p>
        </p:txBody>
      </p:sp>
    </p:spTree>
    <p:extLst>
      <p:ext uri="{BB962C8B-B14F-4D97-AF65-F5344CB8AC3E}">
        <p14:creationId xmlns:p14="http://schemas.microsoft.com/office/powerpoint/2010/main" val="2178030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10/31/2023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23142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dirty="0"/>
              <a:t>Click to edit Master title style</a:t>
            </a:r>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61324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10/31/2023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0616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10/31/2023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31583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10/31/2023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50647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10/31/2023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1431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dirty="0"/>
              <a:t>Click to edit Master title style</a:t>
            </a:r>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63253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dirty="0"/>
              <a:t>Click to edit Master title style</a:t>
            </a:r>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10/31/2023</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10005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10/31/2023</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53229708"/>
      </p:ext>
    </p:extLst>
  </p:cSld>
  <p:clrMap bg1="dk1" tx1="lt1" bg2="dk2" tx2="lt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 id="2147484082" r:id="rId12"/>
    <p:sldLayoutId id="2147484083" r:id="rId13"/>
    <p:sldLayoutId id="2147484084" r:id="rId14"/>
    <p:sldLayoutId id="2147484085" r:id="rId15"/>
    <p:sldLayoutId id="2147484086" r:id="rId16"/>
    <p:sldLayoutId id="2147484087" r:id="rId17"/>
    <p:sldLayoutId id="2147484088" r:id="rId18"/>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washoeschools.net/Page/15167" TargetMode="Externa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s://www.cappex.com/" TargetMode="External"/><Relationship Id="rId13" Type="http://schemas.openxmlformats.org/officeDocument/2006/relationships/hyperlink" Target="http://nationalguard.com/NV" TargetMode="External"/><Relationship Id="rId3" Type="http://schemas.openxmlformats.org/officeDocument/2006/relationships/image" Target="../media/image13.jpeg"/><Relationship Id="rId7" Type="http://schemas.openxmlformats.org/officeDocument/2006/relationships/hyperlink" Target="https://www.niche.com/colleges/your-best-fit/?utm_source=gPPC&amp;utm_campaign=gppc_college_quiz&amp;gclid=CjwKCAjw4qCKBhAVEiwAkTYsPGMG7I0ZGzSR9SpDKZ0yCHTEXpLPRs6kfLPc6pgF_TYblMxz6DiFQhoCzcAQAvD_BwE" TargetMode="External"/><Relationship Id="rId12" Type="http://schemas.openxmlformats.org/officeDocument/2006/relationships/hyperlink" Target="https://www.airforce.com/" TargetMode="External"/><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hyperlink" Target="https://collegesearch.collegeboard.org/home?ef_id=CjwKCAjw4qCKBhAVEiwAkTYsPJTpqnuuZDRqBfi1BXZMPTPV06Lf3SzM-TQB8DF2G4q6YtXdoIqp2xoCaXAQAvD_BwE:G:s&amp;s_kwcid=AL!4330!3!512875176138!e!!g!!college%20search%20engine!12699069007!125818117412&amp;gclid=CjwKCAjw4qCKBhAVEiwAkTYsPJTpqnuuZDRqBfi1BXZMPTPV06Lf3SzM-TQB8DF2G4q6YtXdoIqp2xoCaXAQAvD_BwE" TargetMode="External"/><Relationship Id="rId11" Type="http://schemas.openxmlformats.org/officeDocument/2006/relationships/hyperlink" Target="https://www.goarmy.com/" TargetMode="External"/><Relationship Id="rId5" Type="http://schemas.openxmlformats.org/officeDocument/2006/relationships/hyperlink" Target="https://nv.headed2.com/" TargetMode="External"/><Relationship Id="rId15" Type="http://schemas.openxmlformats.org/officeDocument/2006/relationships/hyperlink" Target="https://www.marines.com/" TargetMode="External"/><Relationship Id="rId10" Type="http://schemas.openxmlformats.org/officeDocument/2006/relationships/hyperlink" Target="https://www.tmcc.edu/academics/certifications" TargetMode="External"/><Relationship Id="rId4" Type="http://schemas.openxmlformats.org/officeDocument/2006/relationships/image" Target="../media/image14.jpeg"/><Relationship Id="rId9" Type="http://schemas.openxmlformats.org/officeDocument/2006/relationships/hyperlink" Target="https://doe.nv.gov/CTE/" TargetMode="External"/><Relationship Id="rId14" Type="http://schemas.openxmlformats.org/officeDocument/2006/relationships/hyperlink" Target="https://www.navy.com/start?activity=1247286"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eligibilitycenter.org/" TargetMode="External"/><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tinyurl.com/McLaughlinHeather"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hyperlink" Target="https://www.washoeschools.net/nscounseling" TargetMode="External"/><Relationship Id="rId4" Type="http://schemas.openxmlformats.org/officeDocument/2006/relationships/hyperlink" Target="mailto:Heather.McLaughlin@washoeschools.net"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washoeschools.net/site/default.aspx?PageType=3&amp;ModuleInstanceID=23306&amp;ViewID=7b97f7ed-8e5e-4120-848f-a8b4987d588f&amp;RenderLoc=0&amp;FlexDataID=27142&amp;PageID=3301"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hyperlink" Target="https://www.washoeschools.net/site/default.aspx?PageType=3&amp;ModuleInstanceID=23306&amp;ViewID=7b97f7ed-8e5e-4120-848f-a8b4987d588f&amp;RenderLoc=0&amp;FlexDataID=27142&amp;PageID=3301" TargetMode="External"/><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hyperlink" Target="https://nvigate.gov/wp-content/uploads/2020/09/Guinn-Millennium-Scholarship-Flyer_Final-1.pdf"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washoeschools.net/site/default.aspx?PageType=3&amp;ModuleInstanceID=23306&amp;ViewID=7b97f7ed-8e5e-4120-848f-a8b4987d588f&amp;RenderLoc=0&amp;FlexDataID=27142&amp;PageID=3301" TargetMode="External"/><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hyperlink" Target="https://nvigate.gov/wp-content/uploads/2020/09/Guinn-Millennium-Scholarship-Flyer_Final-1.pdf"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washoeschools.net/site/default.aspx?PageType=3&amp;ModuleInstanceID=23306&amp;ViewID=7b97f7ed-8e5e-4120-848f-a8b4987d588f&amp;RenderLoc=0&amp;FlexDataID=27142&amp;PageID=3301"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hyperlink" Target="https://www.washoeschools.net/site/handlers/filedownload.ashx?moduleinstanceid=24207&amp;dataid=67109&amp;FileName=Seals%20Doc.pdf" TargetMode="Externa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4363271"/>
            <a:ext cx="8676222" cy="1066801"/>
          </a:xfrm>
        </p:spPr>
        <p:txBody>
          <a:bodyPr vert="horz" lIns="91440" tIns="45720" rIns="91440" bIns="45720" rtlCol="0" anchor="b">
            <a:normAutofit/>
          </a:bodyPr>
          <a:lstStyle/>
          <a:p>
            <a:pPr>
              <a:lnSpc>
                <a:spcPct val="90000"/>
              </a:lnSpc>
            </a:pPr>
            <a:r>
              <a:rPr lang="en-US" sz="3400" dirty="0"/>
              <a:t>What you need to know about </a:t>
            </a:r>
            <a:br>
              <a:rPr lang="en-US" sz="3400" dirty="0"/>
            </a:br>
            <a:r>
              <a:rPr lang="en-US" sz="3400" dirty="0"/>
              <a:t>High School</a:t>
            </a:r>
          </a:p>
        </p:txBody>
      </p:sp>
      <p:sp>
        <p:nvSpPr>
          <p:cNvPr id="3" name="Subtitle 2"/>
          <p:cNvSpPr>
            <a:spLocks noGrp="1"/>
          </p:cNvSpPr>
          <p:nvPr>
            <p:ph type="subTitle" idx="1"/>
          </p:nvPr>
        </p:nvSpPr>
        <p:spPr>
          <a:xfrm>
            <a:off x="1751012" y="5516211"/>
            <a:ext cx="8676222" cy="722243"/>
          </a:xfrm>
        </p:spPr>
        <p:txBody>
          <a:bodyPr vert="horz" lIns="91440" tIns="45720" rIns="91440" bIns="45720" rtlCol="0" anchor="t">
            <a:normAutofit/>
          </a:bodyPr>
          <a:lstStyle/>
          <a:p>
            <a:pPr>
              <a:lnSpc>
                <a:spcPct val="90000"/>
              </a:lnSpc>
            </a:pPr>
            <a:r>
              <a:rPr lang="en-US" sz="1800" b="1" dirty="0"/>
              <a:t>Your counselor,</a:t>
            </a:r>
            <a:endParaRPr lang="en-US" sz="1800" dirty="0"/>
          </a:p>
          <a:p>
            <a:pPr>
              <a:lnSpc>
                <a:spcPct val="90000"/>
              </a:lnSpc>
            </a:pPr>
            <a:r>
              <a:rPr lang="en-US" sz="1800" b="1" dirty="0"/>
              <a:t>Mrs. McLaughlin</a:t>
            </a:r>
            <a:endParaRPr lang="en-US" sz="1800" b="1" dirty="0">
              <a:effectLst>
                <a:glow rad="38100">
                  <a:prstClr val="black">
                    <a:lumMod val="50000"/>
                    <a:lumOff val="50000"/>
                    <a:alpha val="20000"/>
                  </a:prstClr>
                </a:glow>
                <a:outerShdw blurRad="44450" dist="12700" dir="13860000" algn="tl" rotWithShape="0">
                  <a:srgbClr val="000000">
                    <a:alpha val="20000"/>
                  </a:srgbClr>
                </a:outerShdw>
              </a:effectLst>
            </a:endParaRPr>
          </a:p>
        </p:txBody>
      </p:sp>
      <p:pic>
        <p:nvPicPr>
          <p:cNvPr id="4" name="Picture 4" descr="Blackboard and yellow chairs in a classroom">
            <a:extLst>
              <a:ext uri="{FF2B5EF4-FFF2-40B4-BE49-F238E27FC236}">
                <a16:creationId xmlns:a16="http://schemas.microsoft.com/office/drawing/2014/main" id="{D04EC86B-7F67-8500-8CA6-079D01F4BC07}"/>
              </a:ext>
            </a:extLst>
          </p:cNvPr>
          <p:cNvPicPr>
            <a:picLocks noChangeAspect="1"/>
          </p:cNvPicPr>
          <p:nvPr/>
        </p:nvPicPr>
        <p:blipFill rotWithShape="1">
          <a:blip r:embed="rId4"/>
          <a:srcRect t="18891" b="18790"/>
          <a:stretch/>
        </p:blipFill>
        <p:spPr>
          <a:xfrm>
            <a:off x="20" y="10"/>
            <a:ext cx="12191980" cy="4273816"/>
          </a:xfrm>
          <a:prstGeom prst="rect">
            <a:avLst/>
          </a:prstGeom>
        </p:spPr>
      </p:pic>
      <p:sp>
        <p:nvSpPr>
          <p:cNvPr id="5" name="TextBox 4">
            <a:extLst>
              <a:ext uri="{FF2B5EF4-FFF2-40B4-BE49-F238E27FC236}">
                <a16:creationId xmlns:a16="http://schemas.microsoft.com/office/drawing/2014/main" id="{08D3F188-8847-C165-7283-51FF7134D30B}"/>
              </a:ext>
            </a:extLst>
          </p:cNvPr>
          <p:cNvSpPr txBox="1"/>
          <p:nvPr/>
        </p:nvSpPr>
        <p:spPr>
          <a:xfrm>
            <a:off x="3480740" y="395110"/>
            <a:ext cx="5226755"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600"/>
              </a:spcAft>
            </a:pPr>
            <a:r>
              <a:rPr lang="en-US" sz="4000" b="1" dirty="0">
                <a:latin typeface="Cavolini"/>
                <a:cs typeface="Cavolini"/>
              </a:rPr>
              <a:t>WELCOME 9TH GRADERS TO HIGH SCHOOL</a:t>
            </a:r>
            <a:endParaRPr lang="en-US"/>
          </a:p>
        </p:txBody>
      </p:sp>
    </p:spTree>
    <p:extLst>
      <p:ext uri="{BB962C8B-B14F-4D97-AF65-F5344CB8AC3E}">
        <p14:creationId xmlns:p14="http://schemas.microsoft.com/office/powerpoint/2010/main" val="39616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10243" name="Picture 7" descr="MPj04011200000[1]"/>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t="40258" b="14742"/>
          <a:stretch/>
        </p:blipFill>
        <p:spPr>
          <a:xfrm>
            <a:off x="20" y="10"/>
            <a:ext cx="12191980" cy="6857990"/>
          </a:xfrm>
          <a:prstGeom prst="rect">
            <a:avLst/>
          </a:prstGeom>
        </p:spPr>
      </p:pic>
      <p:sp useBgFill="1">
        <p:nvSpPr>
          <p:cNvPr id="10245" name="Rounded Rectangle 8">
            <a:extLst>
              <a:ext uri="{FF2B5EF4-FFF2-40B4-BE49-F238E27FC236}">
                <a16:creationId xmlns:a16="http://schemas.microsoft.com/office/drawing/2014/main" id="{E7BBC551-30DE-45DA-907B-61CA772DAC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4042" y="573488"/>
            <a:ext cx="10463916" cy="5711024"/>
          </a:xfrm>
          <a:prstGeom prst="roundRect">
            <a:avLst>
              <a:gd name="adj" fmla="val 1827"/>
            </a:avLst>
          </a:prstGeom>
          <a:ln w="44450">
            <a:gradFill>
              <a:gsLst>
                <a:gs pos="0">
                  <a:schemeClr val="bg2">
                    <a:alpha val="65000"/>
                  </a:schemeClr>
                </a:gs>
                <a:gs pos="98000">
                  <a:schemeClr val="bg2">
                    <a:lumMod val="75000"/>
                    <a:alpha val="55000"/>
                  </a:schemeClr>
                </a:gs>
              </a:gsLst>
              <a:lin ang="5400000" scaled="1"/>
            </a:gradFill>
          </a:ln>
          <a:effectLst>
            <a:innerShdw blurRad="63500" dist="50800" dir="14460000">
              <a:prstClr val="black">
                <a:alpha val="70000"/>
              </a:prstClr>
            </a:inn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6146" name="Rectangle 4"/>
          <p:cNvSpPr>
            <a:spLocks noGrp="1" noChangeArrowheads="1"/>
          </p:cNvSpPr>
          <p:nvPr>
            <p:ph type="title"/>
          </p:nvPr>
        </p:nvSpPr>
        <p:spPr>
          <a:xfrm>
            <a:off x="1329170" y="879566"/>
            <a:ext cx="9556612" cy="1635034"/>
          </a:xfrm>
        </p:spPr>
        <p:txBody>
          <a:bodyPr vert="horz" lIns="91440" tIns="45720" rIns="91440" bIns="45720" rtlCol="0" anchor="ctr">
            <a:normAutofit/>
          </a:bodyPr>
          <a:lstStyle/>
          <a:p>
            <a:pPr>
              <a:defRPr/>
            </a:pPr>
            <a:r>
              <a:rPr lang="en-US" b="1"/>
              <a:t>Your Grade Point Average (GPA)</a:t>
            </a:r>
          </a:p>
        </p:txBody>
      </p:sp>
      <p:sp>
        <p:nvSpPr>
          <p:cNvPr id="6147" name="Rectangle 6"/>
          <p:cNvSpPr>
            <a:spLocks noGrp="1" noChangeArrowheads="1"/>
          </p:cNvSpPr>
          <p:nvPr>
            <p:ph type="body" sz="half" idx="2"/>
          </p:nvPr>
        </p:nvSpPr>
        <p:spPr>
          <a:xfrm>
            <a:off x="1225688" y="2158999"/>
            <a:ext cx="9660093" cy="3817929"/>
          </a:xfrm>
        </p:spPr>
        <p:txBody>
          <a:bodyPr vert="horz" lIns="91440" tIns="45720" rIns="91440" bIns="45720" rtlCol="0" anchor="ctr">
            <a:noAutofit/>
          </a:bodyPr>
          <a:lstStyle/>
          <a:p>
            <a:pPr>
              <a:lnSpc>
                <a:spcPct val="90000"/>
              </a:lnSpc>
              <a:defRPr/>
            </a:pPr>
            <a:r>
              <a:rPr lang="en-US" sz="1600" b="1" dirty="0"/>
              <a:t>GPA</a:t>
            </a:r>
            <a:r>
              <a:rPr lang="en-US" sz="1600" dirty="0"/>
              <a:t> = the grades earned in all classes added together and DIVIDED by the number of classes</a:t>
            </a:r>
            <a:endParaRPr lang="en-US" sz="1600" dirty="0">
              <a:effectLst>
                <a:glow rad="38100">
                  <a:prstClr val="black">
                    <a:lumMod val="50000"/>
                    <a:lumOff val="50000"/>
                    <a:alpha val="20000"/>
                  </a:prstClr>
                </a:glow>
                <a:outerShdw blurRad="44450" dist="12700" dir="13860000" algn="tl" rotWithShape="0">
                  <a:srgbClr val="000000">
                    <a:alpha val="20000"/>
                  </a:srgbClr>
                </a:outerShdw>
              </a:effectLst>
            </a:endParaRPr>
          </a:p>
          <a:p>
            <a:pPr lvl="1">
              <a:lnSpc>
                <a:spcPct val="90000"/>
              </a:lnSpc>
              <a:defRPr/>
            </a:pPr>
            <a:r>
              <a:rPr lang="en-US" sz="1600" dirty="0"/>
              <a:t>Each grade equals a grade point</a:t>
            </a:r>
            <a:endParaRPr lang="en-US" sz="1600" dirty="0">
              <a:effectLst>
                <a:glow rad="38100">
                  <a:prstClr val="black">
                    <a:lumMod val="50000"/>
                    <a:lumOff val="50000"/>
                    <a:alpha val="20000"/>
                  </a:prstClr>
                </a:glow>
                <a:outerShdw blurRad="44450" dist="12700" dir="13860000" algn="tl" rotWithShape="0">
                  <a:srgbClr val="000000">
                    <a:alpha val="20000"/>
                  </a:srgbClr>
                </a:outerShdw>
              </a:effectLst>
            </a:endParaRPr>
          </a:p>
          <a:p>
            <a:pPr lvl="1">
              <a:lnSpc>
                <a:spcPct val="90000"/>
              </a:lnSpc>
              <a:defRPr/>
            </a:pPr>
            <a:r>
              <a:rPr lang="en-US" sz="1600" dirty="0"/>
              <a:t>(A=4; B=3; C=2; D=1; F=0 no credit) </a:t>
            </a:r>
            <a:endParaRPr lang="en-US" sz="1600" dirty="0">
              <a:effectLst>
                <a:glow rad="38100">
                  <a:prstClr val="black">
                    <a:lumMod val="50000"/>
                    <a:lumOff val="50000"/>
                    <a:alpha val="20000"/>
                  </a:prstClr>
                </a:glow>
                <a:outerShdw blurRad="44450" dist="12700" dir="13860000" algn="tl" rotWithShape="0">
                  <a:srgbClr val="000000">
                    <a:alpha val="20000"/>
                  </a:srgbClr>
                </a:outerShdw>
              </a:effectLst>
            </a:endParaRPr>
          </a:p>
          <a:p>
            <a:pPr marL="457200" lvl="1" indent="0">
              <a:lnSpc>
                <a:spcPct val="90000"/>
              </a:lnSpc>
              <a:defRPr/>
            </a:pPr>
            <a:endParaRPr lang="en-US" sz="1600" dirty="0">
              <a:effectLst>
                <a:glow rad="38100">
                  <a:prstClr val="black">
                    <a:lumMod val="50000"/>
                    <a:lumOff val="50000"/>
                    <a:alpha val="20000"/>
                  </a:prstClr>
                </a:glow>
                <a:outerShdw blurRad="44450" dist="12700" dir="13860000" algn="tl" rotWithShape="0">
                  <a:srgbClr val="000000">
                    <a:alpha val="20000"/>
                  </a:srgbClr>
                </a:outerShdw>
              </a:effectLst>
            </a:endParaRPr>
          </a:p>
          <a:p>
            <a:pPr>
              <a:lnSpc>
                <a:spcPct val="90000"/>
              </a:lnSpc>
              <a:defRPr/>
            </a:pPr>
            <a:r>
              <a:rPr lang="en-US" sz="1600" dirty="0"/>
              <a:t> Many colleges and universities only count </a:t>
            </a:r>
            <a:r>
              <a:rPr lang="en-US" sz="1600" b="1" dirty="0"/>
              <a:t>CORE classes </a:t>
            </a:r>
            <a:r>
              <a:rPr lang="en-US" sz="1600" dirty="0"/>
              <a:t>(English, science, math, social science, World Language, etc.) in GPA calculation</a:t>
            </a:r>
            <a:endParaRPr lang="en-US" sz="1600" dirty="0">
              <a:effectLst>
                <a:glow rad="38100">
                  <a:prstClr val="black">
                    <a:lumMod val="50000"/>
                    <a:lumOff val="50000"/>
                    <a:alpha val="20000"/>
                  </a:prstClr>
                </a:glow>
                <a:outerShdw blurRad="44450" dist="12700" dir="13860000" algn="tl" rotWithShape="0">
                  <a:srgbClr val="000000">
                    <a:alpha val="20000"/>
                  </a:srgbClr>
                </a:outerShdw>
              </a:effectLst>
            </a:endParaRPr>
          </a:p>
          <a:p>
            <a:pPr>
              <a:lnSpc>
                <a:spcPct val="90000"/>
              </a:lnSpc>
              <a:defRPr/>
            </a:pPr>
            <a:endParaRPr lang="en-US" sz="1600" dirty="0">
              <a:effectLst>
                <a:glow rad="38100">
                  <a:prstClr val="black">
                    <a:lumMod val="50000"/>
                    <a:lumOff val="50000"/>
                    <a:alpha val="20000"/>
                  </a:prstClr>
                </a:glow>
                <a:outerShdw blurRad="44450" dist="12700" dir="13860000" algn="tl" rotWithShape="0">
                  <a:srgbClr val="000000">
                    <a:alpha val="20000"/>
                  </a:srgbClr>
                </a:outerShdw>
              </a:effectLst>
            </a:endParaRPr>
          </a:p>
          <a:p>
            <a:pPr>
              <a:lnSpc>
                <a:spcPct val="90000"/>
              </a:lnSpc>
              <a:defRPr/>
            </a:pPr>
            <a:r>
              <a:rPr lang="en-US" sz="1600" dirty="0"/>
              <a:t>Add .025 (honors) or .050 (AP or Dual Credit) to GPA for every semester taken to calculate your </a:t>
            </a:r>
            <a:r>
              <a:rPr lang="en-US" sz="1600" b="1" dirty="0"/>
              <a:t>weighted GPA </a:t>
            </a:r>
            <a:endParaRPr lang="en-US" sz="1600" b="1" dirty="0">
              <a:effectLst>
                <a:glow rad="38100">
                  <a:prstClr val="black">
                    <a:lumMod val="50000"/>
                    <a:lumOff val="50000"/>
                    <a:alpha val="20000"/>
                  </a:prstClr>
                </a:glow>
                <a:outerShdw blurRad="44450" dist="12700" dir="13860000" algn="tl" rotWithShape="0">
                  <a:srgbClr val="000000">
                    <a:alpha val="20000"/>
                  </a:srgbClr>
                </a:outerShdw>
              </a:effectLst>
            </a:endParaRPr>
          </a:p>
          <a:p>
            <a:pPr>
              <a:lnSpc>
                <a:spcPct val="90000"/>
              </a:lnSpc>
              <a:defRPr/>
            </a:pPr>
            <a:endParaRPr lang="en-US" sz="1600" b="1" dirty="0">
              <a:effectLst>
                <a:glow rad="38100">
                  <a:prstClr val="black">
                    <a:lumMod val="50000"/>
                    <a:lumOff val="50000"/>
                    <a:alpha val="20000"/>
                  </a:prstClr>
                </a:glow>
                <a:outerShdw blurRad="44450" dist="12700" dir="13860000" algn="tl" rotWithShape="0">
                  <a:srgbClr val="000000">
                    <a:alpha val="20000"/>
                  </a:srgbClr>
                </a:outerShdw>
              </a:effectLst>
            </a:endParaRPr>
          </a:p>
          <a:p>
            <a:pPr>
              <a:lnSpc>
                <a:spcPct val="90000"/>
              </a:lnSpc>
              <a:defRPr/>
            </a:pPr>
            <a:r>
              <a:rPr lang="en-US" sz="1600" b="1" dirty="0"/>
              <a:t>ATTENDANCE!! Matters for Milennium Scholarship &amp; DMV Attendance report</a:t>
            </a:r>
            <a:endParaRPr lang="en-US" sz="1600" b="1" dirty="0">
              <a:effectLst>
                <a:glow rad="38100">
                  <a:prstClr val="black">
                    <a:lumMod val="50000"/>
                    <a:lumOff val="50000"/>
                    <a:alpha val="20000"/>
                  </a:prstClr>
                </a:glow>
                <a:outerShdw blurRad="44450" dist="12700" dir="13860000" algn="tl" rotWithShape="0">
                  <a:srgbClr val="000000">
                    <a:alpha val="20000"/>
                  </a:srgbClr>
                </a:outerShdw>
              </a:effectLst>
            </a:endParaRPr>
          </a:p>
          <a:p>
            <a:pPr marL="548640" indent="-411480">
              <a:lnSpc>
                <a:spcPct val="90000"/>
              </a:lnSpc>
              <a:defRPr/>
            </a:pPr>
            <a:endParaRPr lang="en-US" sz="1100"/>
          </a:p>
        </p:txBody>
      </p:sp>
    </p:spTree>
    <p:extLst>
      <p:ext uri="{BB962C8B-B14F-4D97-AF65-F5344CB8AC3E}">
        <p14:creationId xmlns:p14="http://schemas.microsoft.com/office/powerpoint/2010/main" val="560519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C1877-49DB-BD91-9D2D-D92BAC8DFF27}"/>
              </a:ext>
            </a:extLst>
          </p:cNvPr>
          <p:cNvSpPr>
            <a:spLocks noGrp="1"/>
          </p:cNvSpPr>
          <p:nvPr>
            <p:ph type="title"/>
          </p:nvPr>
        </p:nvSpPr>
        <p:spPr/>
        <p:txBody>
          <a:bodyPr>
            <a:normAutofit/>
          </a:bodyPr>
          <a:lstStyle/>
          <a:p>
            <a:pPr algn="ctr"/>
            <a:r>
              <a:rPr lang="en-US" b="1" dirty="0">
                <a:solidFill>
                  <a:schemeClr val="tx1"/>
                </a:solidFill>
                <a:effectLst>
                  <a:glow rad="38100">
                    <a:prstClr val="black">
                      <a:lumMod val="65000"/>
                      <a:lumOff val="35000"/>
                      <a:alpha val="40000"/>
                    </a:prstClr>
                  </a:glow>
                  <a:outerShdw blurRad="28575" dist="38100" dir="14040000" algn="tl" rotWithShape="0">
                    <a:srgbClr val="000000">
                      <a:alpha val="25000"/>
                    </a:srgbClr>
                  </a:outerShdw>
                </a:effectLst>
                <a:latin typeface="Comic Sans MS"/>
              </a:rPr>
              <a:t>Attendance At north star</a:t>
            </a:r>
            <a:endParaRPr lang="en-US" dirty="0">
              <a:solidFill>
                <a:schemeClr val="tx1"/>
              </a:solidFill>
              <a:effectLst>
                <a:glow rad="38100">
                  <a:prstClr val="black">
                    <a:lumMod val="65000"/>
                    <a:lumOff val="35000"/>
                    <a:alpha val="40000"/>
                  </a:prstClr>
                </a:glow>
                <a:outerShdw blurRad="28575" dist="38100" dir="14040000" algn="tl" rotWithShape="0">
                  <a:srgbClr val="000000">
                    <a:alpha val="25000"/>
                  </a:srgbClr>
                </a:outerShdw>
              </a:effectLst>
              <a:latin typeface="Century Gothic" panose="020B0502020202020204"/>
            </a:endParaRPr>
          </a:p>
        </p:txBody>
      </p:sp>
      <p:sp>
        <p:nvSpPr>
          <p:cNvPr id="3" name="Content Placeholder 2">
            <a:extLst>
              <a:ext uri="{FF2B5EF4-FFF2-40B4-BE49-F238E27FC236}">
                <a16:creationId xmlns:a16="http://schemas.microsoft.com/office/drawing/2014/main" id="{5F661DCE-3566-4C45-F236-46A6D19013DB}"/>
              </a:ext>
            </a:extLst>
          </p:cNvPr>
          <p:cNvSpPr>
            <a:spLocks noGrp="1"/>
          </p:cNvSpPr>
          <p:nvPr>
            <p:ph sz="half" idx="1"/>
          </p:nvPr>
        </p:nvSpPr>
        <p:spPr>
          <a:xfrm>
            <a:off x="609600" y="1200616"/>
            <a:ext cx="5384800" cy="5548157"/>
          </a:xfrm>
        </p:spPr>
        <p:txBody>
          <a:bodyPr>
            <a:normAutofit lnSpcReduction="10000"/>
          </a:bodyPr>
          <a:lstStyle/>
          <a:p>
            <a:pPr marL="0" indent="0">
              <a:buNone/>
            </a:pPr>
            <a:endParaRPr lang="en-US" dirty="0"/>
          </a:p>
          <a:p>
            <a:r>
              <a:rPr lang="en-US" sz="1400" b="1" u="sng" dirty="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latin typeface="Segoe UI"/>
                <a:cs typeface="Segoe UI"/>
              </a:rPr>
              <a:t>Complete one lesson in </a:t>
            </a:r>
            <a:r>
              <a:rPr lang="en-US" sz="1400" b="1" u="sng" dirty="0">
                <a:solidFill>
                  <a:srgbClr val="FFFF00"/>
                </a:solidFill>
                <a:effectLst>
                  <a:glow rad="38100">
                    <a:prstClr val="black">
                      <a:lumMod val="50000"/>
                      <a:lumOff val="50000"/>
                      <a:alpha val="20000"/>
                    </a:prstClr>
                  </a:glow>
                  <a:outerShdw blurRad="44450" dist="12700" dir="13860000" algn="tl" rotWithShape="0">
                    <a:srgbClr val="000000">
                      <a:alpha val="20000"/>
                    </a:srgbClr>
                  </a:outerShdw>
                </a:effectLst>
                <a:latin typeface="Segoe UI"/>
                <a:cs typeface="Segoe UI"/>
              </a:rPr>
              <a:t>every</a:t>
            </a:r>
            <a:r>
              <a:rPr lang="en-US" sz="1400" b="1" u="sng" dirty="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latin typeface="Segoe UI"/>
                <a:cs typeface="Segoe UI"/>
              </a:rPr>
              <a:t> class, by the time they go to bed on Tuesday nigh</a:t>
            </a:r>
            <a:r>
              <a:rPr lang="en-US" sz="1400" dirty="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latin typeface="Segoe UI"/>
                <a:cs typeface="Segoe UI"/>
              </a:rPr>
              <a:t>t (EVEN ON SHORTENED WEEKS DUE TO HOLIDAYS) </a:t>
            </a:r>
            <a:endParaRPr lang="en-US" sz="140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latin typeface="Century Gothic" panose="020B0502020202020204"/>
              <a:cs typeface="Segoe UI"/>
            </a:endParaRPr>
          </a:p>
          <a:p>
            <a:pPr lvl="1">
              <a:buClr>
                <a:srgbClr val="FFFFFF"/>
              </a:buClr>
            </a:pPr>
            <a:r>
              <a:rPr lang="en-US" sz="1200" dirty="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latin typeface="Segoe UI"/>
                <a:cs typeface="Segoe UI"/>
              </a:rPr>
              <a:t>This allows students to stay on top of their schoolwork and have the greatest chance of online school success. </a:t>
            </a:r>
            <a:endParaRPr lang="en-US" sz="120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r>
              <a:rPr lang="en-US" sz="1400" dirty="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latin typeface="Segoe UI"/>
                <a:cs typeface="Segoe UI"/>
              </a:rPr>
              <a:t>Official attendance for the week ends Friday nights at </a:t>
            </a:r>
            <a:r>
              <a:rPr lang="en-US" sz="140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latin typeface="Segoe UI"/>
                <a:cs typeface="Segoe UI"/>
              </a:rPr>
              <a:t>11:59pm.  </a:t>
            </a:r>
            <a:endParaRPr lang="en-US" sz="140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latin typeface="Century Gothic" panose="020B0502020202020204"/>
              <a:cs typeface="Segoe UI"/>
            </a:endParaRPr>
          </a:p>
          <a:p>
            <a:pPr lvl="1">
              <a:buClr>
                <a:srgbClr val="FFFFFF"/>
              </a:buClr>
            </a:pPr>
            <a:r>
              <a:rPr lang="en-US" sz="1200" u="sng">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latin typeface="Segoe UI"/>
                <a:cs typeface="Segoe UI"/>
              </a:rPr>
              <a:t>Students will be marked absent for the week (5 DAYS) if attendance </a:t>
            </a:r>
            <a:r>
              <a:rPr lang="en-US" sz="1200" u="sng" dirty="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latin typeface="Segoe UI"/>
                <a:cs typeface="Segoe UI"/>
              </a:rPr>
              <a:t>has not been met by this state deadline.</a:t>
            </a:r>
            <a:r>
              <a:rPr lang="en-US" sz="1200" dirty="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latin typeface="Segoe UI"/>
                <a:cs typeface="Segoe UI"/>
              </a:rPr>
              <a:t> </a:t>
            </a:r>
            <a:endParaRPr lang="en-US" sz="120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r>
              <a:rPr lang="en-US" sz="1400" dirty="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latin typeface="Segoe UI"/>
                <a:cs typeface="Segoe UI"/>
              </a:rPr>
              <a:t>Why you don't want to wait until </a:t>
            </a:r>
            <a:r>
              <a:rPr lang="en-US" sz="1400" err="1">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latin typeface="Segoe UI"/>
                <a:cs typeface="Segoe UI"/>
              </a:rPr>
              <a:t>friday</a:t>
            </a:r>
            <a:r>
              <a:rPr lang="en-US" sz="140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latin typeface="Segoe UI"/>
                <a:cs typeface="Segoe UI"/>
              </a:rPr>
              <a:t>:</a:t>
            </a:r>
            <a:endParaRPr lang="en-US" sz="140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latin typeface="Century Gothic" panose="020B0502020202020204"/>
              <a:cs typeface="Segoe UI"/>
            </a:endParaRPr>
          </a:p>
          <a:p>
            <a:pPr lvl="1">
              <a:buClr>
                <a:srgbClr val="FFFFFF"/>
              </a:buClr>
            </a:pPr>
            <a:r>
              <a:rPr lang="en-US" sz="1200" dirty="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latin typeface="Segoe UI"/>
                <a:cs typeface="Segoe UI"/>
              </a:rPr>
              <a:t>You will be forced to rush and will likely not  turn in quality work</a:t>
            </a:r>
            <a:endParaRPr lang="en-US" sz="120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latin typeface="Century Gothic" panose="020B0502020202020204"/>
              <a:cs typeface="Segoe UI"/>
            </a:endParaRPr>
          </a:p>
          <a:p>
            <a:pPr lvl="1">
              <a:buClr>
                <a:srgbClr val="FFFFFF"/>
              </a:buClr>
            </a:pPr>
            <a:r>
              <a:rPr lang="en-US" sz="1200" dirty="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latin typeface="Segoe UI"/>
                <a:cs typeface="Segoe UI"/>
              </a:rPr>
              <a:t> Additionally, You will be fall behind on your coursework if you are not submitting lessons throughout the week in every class. </a:t>
            </a:r>
            <a:endParaRPr lang="en-US" sz="120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r>
              <a:rPr lang="en-US" sz="1400" dirty="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latin typeface="Segoe UI"/>
                <a:cs typeface="Segoe UI"/>
              </a:rPr>
              <a:t>If the attendance requirement has not been met by </a:t>
            </a:r>
            <a:r>
              <a:rPr lang="en-US" sz="1400" err="1">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latin typeface="Segoe UI"/>
                <a:cs typeface="Segoe UI"/>
              </a:rPr>
              <a:t>tuesday</a:t>
            </a:r>
            <a:r>
              <a:rPr lang="en-US" sz="1400" dirty="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latin typeface="Segoe UI"/>
                <a:cs typeface="Segoe UI"/>
              </a:rPr>
              <a:t> night:</a:t>
            </a:r>
            <a:endParaRPr lang="en-US" sz="1400" dirty="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latin typeface="Century Gothic" panose="020B0502020202020204"/>
              <a:cs typeface="Segoe UI"/>
            </a:endParaRPr>
          </a:p>
          <a:p>
            <a:pPr lvl="1">
              <a:buClr>
                <a:srgbClr val="FFFFFF"/>
              </a:buClr>
            </a:pPr>
            <a:r>
              <a:rPr lang="en-US" sz="1400" dirty="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latin typeface="Segoe UI"/>
                <a:cs typeface="Segoe UI"/>
              </a:rPr>
              <a:t> students and parents/guardians will receive reminders Wednesday and Friday as a courtesy.  </a:t>
            </a:r>
            <a:endParaRPr lang="en-US" sz="1400" dirty="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latin typeface="Century Gothic" panose="020B0502020202020204"/>
              <a:cs typeface="Segoe UI"/>
            </a:endParaRPr>
          </a:p>
          <a:p>
            <a:pPr lvl="1">
              <a:buClr>
                <a:srgbClr val="FFFFFF"/>
              </a:buClr>
            </a:pPr>
            <a:r>
              <a:rPr lang="en-US" sz="1400" b="1" dirty="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latin typeface="Segoe UI"/>
                <a:cs typeface="Segoe UI"/>
              </a:rPr>
              <a:t>Please be aware that the expectation is that ALL students will work to meet the Tuesday deadline with the support of the Learning Coach at home.</a:t>
            </a:r>
            <a:endParaRPr lang="en-US" sz="140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endParaRPr lang="en-US" dirty="0">
              <a:effectLst>
                <a:glow rad="38100">
                  <a:prstClr val="black">
                    <a:lumMod val="50000"/>
                    <a:lumOff val="50000"/>
                    <a:alpha val="20000"/>
                  </a:prstClr>
                </a:glow>
                <a:outerShdw blurRad="44450" dist="12700" dir="13860000" algn="tl" rotWithShape="0">
                  <a:srgbClr val="000000">
                    <a:alpha val="20000"/>
                  </a:srgbClr>
                </a:outerShdw>
              </a:effectLst>
            </a:endParaRPr>
          </a:p>
        </p:txBody>
      </p:sp>
      <p:sp>
        <p:nvSpPr>
          <p:cNvPr id="4" name="Text Placeholder 3">
            <a:extLst>
              <a:ext uri="{FF2B5EF4-FFF2-40B4-BE49-F238E27FC236}">
                <a16:creationId xmlns:a16="http://schemas.microsoft.com/office/drawing/2014/main" id="{13286C93-5CD7-EEB4-6AD4-ADF5A5CCD7FD}"/>
              </a:ext>
            </a:extLst>
          </p:cNvPr>
          <p:cNvSpPr>
            <a:spLocks noGrp="1"/>
          </p:cNvSpPr>
          <p:nvPr>
            <p:ph type="body" sz="half" idx="2"/>
          </p:nvPr>
        </p:nvSpPr>
        <p:spPr>
          <a:xfrm>
            <a:off x="6197600" y="745275"/>
            <a:ext cx="5384800" cy="5380889"/>
          </a:xfrm>
        </p:spPr>
        <p:txBody>
          <a:bodyPr>
            <a:normAutofit lnSpcReduction="10000"/>
          </a:bodyPr>
          <a:lstStyle/>
          <a:p>
            <a:pPr marL="0" indent="0" algn="ctr">
              <a:buNone/>
            </a:pPr>
            <a:r>
              <a:rPr lang="en-US" sz="3600" b="1" dirty="0">
                <a:solidFill>
                  <a:srgbClr val="FFFF00"/>
                </a:solidFill>
                <a:effectLst>
                  <a:glow rad="38100">
                    <a:prstClr val="black">
                      <a:lumMod val="50000"/>
                      <a:lumOff val="50000"/>
                      <a:alpha val="20000"/>
                    </a:prstClr>
                  </a:glow>
                  <a:outerShdw blurRad="44450" dist="12700" dir="13860000" algn="tl" rotWithShape="0">
                    <a:srgbClr val="000000">
                      <a:alpha val="20000"/>
                    </a:srgbClr>
                  </a:outerShdw>
                </a:effectLst>
                <a:latin typeface="Comic Sans MS"/>
              </a:rPr>
              <a:t>Meeting attendance is not enough for you to </a:t>
            </a:r>
            <a:r>
              <a:rPr lang="en-US" sz="3600" b="1">
                <a:solidFill>
                  <a:srgbClr val="FFFF00"/>
                </a:solidFill>
                <a:effectLst>
                  <a:glow rad="38100">
                    <a:prstClr val="black">
                      <a:lumMod val="50000"/>
                      <a:lumOff val="50000"/>
                      <a:alpha val="20000"/>
                    </a:prstClr>
                  </a:glow>
                  <a:outerShdw blurRad="44450" dist="12700" dir="13860000" algn="tl" rotWithShape="0">
                    <a:srgbClr val="000000">
                      <a:alpha val="20000"/>
                    </a:srgbClr>
                  </a:outerShdw>
                </a:effectLst>
                <a:latin typeface="Comic Sans MS"/>
              </a:rPr>
              <a:t>finish</a:t>
            </a:r>
            <a:r>
              <a:rPr lang="en-US" sz="3600" b="1" dirty="0">
                <a:solidFill>
                  <a:srgbClr val="FFFF00"/>
                </a:solidFill>
                <a:effectLst>
                  <a:glow rad="38100">
                    <a:prstClr val="black">
                      <a:lumMod val="50000"/>
                      <a:lumOff val="50000"/>
                      <a:alpha val="20000"/>
                    </a:prstClr>
                  </a:glow>
                  <a:outerShdw blurRad="44450" dist="12700" dir="13860000" algn="tl" rotWithShape="0">
                    <a:srgbClr val="000000">
                      <a:alpha val="20000"/>
                    </a:srgbClr>
                  </a:outerShdw>
                </a:effectLst>
                <a:latin typeface="Comic Sans MS"/>
              </a:rPr>
              <a:t> your classes on time by the end of the semester!!!!!</a:t>
            </a:r>
            <a:endParaRPr lang="en-US"/>
          </a:p>
        </p:txBody>
      </p:sp>
    </p:spTree>
    <p:extLst>
      <p:ext uri="{BB962C8B-B14F-4D97-AF65-F5344CB8AC3E}">
        <p14:creationId xmlns:p14="http://schemas.microsoft.com/office/powerpoint/2010/main" val="19209396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40A86-B627-80F0-1E28-EA9EE4588E39}"/>
              </a:ext>
            </a:extLst>
          </p:cNvPr>
          <p:cNvSpPr>
            <a:spLocks noGrp="1"/>
          </p:cNvSpPr>
          <p:nvPr>
            <p:ph type="title"/>
          </p:nvPr>
        </p:nvSpPr>
        <p:spPr>
          <a:xfrm>
            <a:off x="609600" y="566268"/>
            <a:ext cx="10972800" cy="1143000"/>
          </a:xfrm>
        </p:spPr>
        <p:txBody>
          <a:bodyPr>
            <a:normAutofit/>
          </a:bodyPr>
          <a:lstStyle/>
          <a:p>
            <a:pPr algn="ctr"/>
            <a:r>
              <a:rPr lang="en-US" sz="4400" b="1" dirty="0">
                <a:effectLst>
                  <a:glow rad="38100">
                    <a:prstClr val="black">
                      <a:lumMod val="65000"/>
                      <a:lumOff val="35000"/>
                      <a:alpha val="40000"/>
                    </a:prstClr>
                  </a:glow>
                  <a:outerShdw blurRad="28575" dist="38100" dir="14040000" algn="tl" rotWithShape="0">
                    <a:srgbClr val="000000">
                      <a:alpha val="25000"/>
                    </a:srgbClr>
                  </a:outerShdw>
                </a:effectLst>
                <a:latin typeface="Comic Sans MS"/>
                <a:ea typeface="+mj-lt"/>
                <a:cs typeface="+mj-lt"/>
              </a:rPr>
              <a:t>DMV </a:t>
            </a:r>
            <a:endParaRPr lang="en-US" dirty="0">
              <a:effectLst>
                <a:glow rad="38100">
                  <a:prstClr val="black">
                    <a:lumMod val="65000"/>
                    <a:lumOff val="35000"/>
                    <a:alpha val="40000"/>
                  </a:prstClr>
                </a:glow>
                <a:outerShdw blurRad="28575" dist="38100" dir="14040000" algn="tl" rotWithShape="0">
                  <a:srgbClr val="000000">
                    <a:alpha val="25000"/>
                  </a:srgbClr>
                </a:outerShdw>
              </a:effectLst>
              <a:ea typeface="+mj-lt"/>
              <a:cs typeface="+mj-lt"/>
            </a:endParaRPr>
          </a:p>
        </p:txBody>
      </p:sp>
      <p:sp>
        <p:nvSpPr>
          <p:cNvPr id="3" name="Content Placeholder 2">
            <a:extLst>
              <a:ext uri="{FF2B5EF4-FFF2-40B4-BE49-F238E27FC236}">
                <a16:creationId xmlns:a16="http://schemas.microsoft.com/office/drawing/2014/main" id="{10BFD103-9C86-DC58-5287-A67A7F64FCB6}"/>
              </a:ext>
            </a:extLst>
          </p:cNvPr>
          <p:cNvSpPr>
            <a:spLocks noGrp="1"/>
          </p:cNvSpPr>
          <p:nvPr>
            <p:ph sz="half" idx="1"/>
          </p:nvPr>
        </p:nvSpPr>
        <p:spPr/>
        <p:txBody>
          <a:bodyPr/>
          <a:lstStyle/>
          <a:p>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If you want to get your license you need to go the North Star Resources </a:t>
            </a:r>
            <a:r>
              <a:rPr lang="en-US" sz="2800" u="sng"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hlinkClick r:id="rId2"/>
              </a:rPr>
              <a:t>link</a:t>
            </a: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on the main page to request the needed paperwork for the DMV. </a:t>
            </a:r>
          </a:p>
          <a:p>
            <a:pPr>
              <a:buClr>
                <a:srgbClr val="FFFFFF"/>
              </a:buClr>
            </a:pPr>
            <a:r>
              <a:rPr lang="en-US" sz="2800" dirty="0">
                <a:effectLst>
                  <a:glow rad="38100">
                    <a:prstClr val="black">
                      <a:lumMod val="50000"/>
                      <a:lumOff val="50000"/>
                      <a:alpha val="20000"/>
                    </a:prstClr>
                  </a:glow>
                  <a:outerShdw blurRad="44450" dist="12700" dir="13860000" algn="tl" rotWithShape="0">
                    <a:srgbClr val="000000">
                      <a:alpha val="20000"/>
                    </a:srgbClr>
                  </a:outerShdw>
                </a:effectLst>
              </a:rPr>
              <a:t>You must plan ahead as it may take a day or two to get the form you need.</a:t>
            </a:r>
            <a:endPar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pPr marL="0" indent="0">
              <a:buClr>
                <a:srgbClr val="FFFFFF"/>
              </a:buClr>
              <a:buNone/>
            </a:pPr>
            <a:endParaRPr lang="en-US" dirty="0">
              <a:effectLst>
                <a:glow rad="38100">
                  <a:prstClr val="black">
                    <a:lumMod val="50000"/>
                    <a:lumOff val="50000"/>
                    <a:alpha val="20000"/>
                  </a:prstClr>
                </a:glow>
                <a:outerShdw blurRad="44450" dist="12700" dir="13860000" algn="tl" rotWithShape="0">
                  <a:srgbClr val="000000">
                    <a:alpha val="20000"/>
                  </a:srgbClr>
                </a:outerShdw>
              </a:effectLst>
            </a:endParaRPr>
          </a:p>
        </p:txBody>
      </p:sp>
      <p:sp>
        <p:nvSpPr>
          <p:cNvPr id="4" name="Text Placeholder 3">
            <a:extLst>
              <a:ext uri="{FF2B5EF4-FFF2-40B4-BE49-F238E27FC236}">
                <a16:creationId xmlns:a16="http://schemas.microsoft.com/office/drawing/2014/main" id="{7F3578C8-E17B-4BE8-82CE-ED6E10AFE8B8}"/>
              </a:ext>
            </a:extLst>
          </p:cNvPr>
          <p:cNvSpPr>
            <a:spLocks noGrp="1"/>
          </p:cNvSpPr>
          <p:nvPr>
            <p:ph type="body" sz="half" idx="2"/>
          </p:nvPr>
        </p:nvSpPr>
        <p:spPr/>
        <p:txBody>
          <a:bodyPr/>
          <a:lstStyle/>
          <a:p>
            <a:pPr marL="0" indent="0">
              <a:buNone/>
            </a:pPr>
            <a:endParaRPr lang="en-US" dirty="0">
              <a:effectLst>
                <a:glow rad="38100">
                  <a:prstClr val="black">
                    <a:lumMod val="50000"/>
                    <a:lumOff val="50000"/>
                    <a:alpha val="20000"/>
                  </a:prstClr>
                </a:glow>
                <a:outerShdw blurRad="44450" dist="12700" dir="13860000" algn="tl" rotWithShape="0">
                  <a:srgbClr val="000000">
                    <a:alpha val="20000"/>
                  </a:srgbClr>
                </a:outerShdw>
              </a:effectLst>
            </a:endParaRPr>
          </a:p>
        </p:txBody>
      </p:sp>
      <p:pic>
        <p:nvPicPr>
          <p:cNvPr id="5" name="Picture 5" descr="Long-exposure photo of car in traffic">
            <a:extLst>
              <a:ext uri="{FF2B5EF4-FFF2-40B4-BE49-F238E27FC236}">
                <a16:creationId xmlns:a16="http://schemas.microsoft.com/office/drawing/2014/main" id="{7C8C9E87-2FC0-25A1-9F42-6EAC0943ADC1}"/>
              </a:ext>
            </a:extLst>
          </p:cNvPr>
          <p:cNvPicPr>
            <a:picLocks noChangeAspect="1"/>
          </p:cNvPicPr>
          <p:nvPr/>
        </p:nvPicPr>
        <p:blipFill>
          <a:blip r:embed="rId3"/>
          <a:stretch>
            <a:fillRect/>
          </a:stretch>
        </p:blipFill>
        <p:spPr>
          <a:xfrm>
            <a:off x="6127595" y="1526788"/>
            <a:ext cx="5577468" cy="4566424"/>
          </a:xfrm>
          <a:prstGeom prst="rect">
            <a:avLst/>
          </a:prstGeom>
        </p:spPr>
      </p:pic>
    </p:spTree>
    <p:extLst>
      <p:ext uri="{BB962C8B-B14F-4D97-AF65-F5344CB8AC3E}">
        <p14:creationId xmlns:p14="http://schemas.microsoft.com/office/powerpoint/2010/main" val="28683537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B229A-99F2-749E-7491-2A04C2DE65E8}"/>
              </a:ext>
            </a:extLst>
          </p:cNvPr>
          <p:cNvSpPr>
            <a:spLocks noGrp="1"/>
          </p:cNvSpPr>
          <p:nvPr>
            <p:ph type="title"/>
          </p:nvPr>
        </p:nvSpPr>
        <p:spPr>
          <a:xfrm>
            <a:off x="4303643" y="609600"/>
            <a:ext cx="6743767" cy="1905000"/>
          </a:xfrm>
        </p:spPr>
        <p:txBody>
          <a:bodyPr vert="horz" lIns="91440" tIns="45720" rIns="91440" bIns="45720" rtlCol="0" anchor="ctr">
            <a:normAutofit/>
          </a:bodyPr>
          <a:lstStyle/>
          <a:p>
            <a:pPr algn="ctr"/>
            <a:r>
              <a:rPr lang="en-US" sz="4000" b="1" dirty="0">
                <a:solidFill>
                  <a:srgbClr val="FFFF00"/>
                </a:solidFill>
              </a:rPr>
              <a:t>Plagiarism Reminder</a:t>
            </a:r>
            <a:endParaRPr lang="en-US" sz="4000" b="1" dirty="0">
              <a:solidFill>
                <a:srgbClr val="FFFF00"/>
              </a:solidFill>
              <a:effectLst>
                <a:glow rad="38100">
                  <a:prstClr val="black">
                    <a:lumMod val="65000"/>
                    <a:lumOff val="35000"/>
                    <a:alpha val="40000"/>
                  </a:prstClr>
                </a:glow>
                <a:outerShdw blurRad="28575" dist="38100" dir="14040000" algn="tl" rotWithShape="0">
                  <a:srgbClr val="000000">
                    <a:alpha val="25000"/>
                  </a:srgbClr>
                </a:outerShdw>
              </a:effectLst>
            </a:endParaRPr>
          </a:p>
        </p:txBody>
      </p:sp>
      <p:pic>
        <p:nvPicPr>
          <p:cNvPr id="8" name="Picture 8" descr="Laptop on a desk with a backpack and books">
            <a:extLst>
              <a:ext uri="{FF2B5EF4-FFF2-40B4-BE49-F238E27FC236}">
                <a16:creationId xmlns:a16="http://schemas.microsoft.com/office/drawing/2014/main" id="{14DA16F4-1831-E1E1-C850-8EF7EFE2BB20}"/>
              </a:ext>
            </a:extLst>
          </p:cNvPr>
          <p:cNvPicPr>
            <a:picLocks noChangeAspect="1"/>
          </p:cNvPicPr>
          <p:nvPr/>
        </p:nvPicPr>
        <p:blipFill rotWithShape="1">
          <a:blip r:embed="rId3"/>
          <a:srcRect l="56512" r="13046"/>
          <a:stretch/>
        </p:blipFill>
        <p:spPr>
          <a:xfrm>
            <a:off x="257590"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
        <p:nvSpPr>
          <p:cNvPr id="6" name="TextBox 5">
            <a:extLst>
              <a:ext uri="{FF2B5EF4-FFF2-40B4-BE49-F238E27FC236}">
                <a16:creationId xmlns:a16="http://schemas.microsoft.com/office/drawing/2014/main" id="{3942D5E7-0E48-A215-8BD9-8335EED3D0DB}"/>
              </a:ext>
            </a:extLst>
          </p:cNvPr>
          <p:cNvSpPr txBox="1"/>
          <p:nvPr/>
        </p:nvSpPr>
        <p:spPr>
          <a:xfrm>
            <a:off x="4303643" y="2666999"/>
            <a:ext cx="7046844" cy="3415749"/>
          </a:xfrm>
          <a:prstGeom prst="rect">
            <a:avLst/>
          </a:prstGeom>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lnSpc>
                <a:spcPct val="90000"/>
              </a:lnSpc>
              <a:spcBef>
                <a:spcPct val="20000"/>
              </a:spcBef>
              <a:spcAft>
                <a:spcPts val="600"/>
              </a:spcAft>
              <a:buClr>
                <a:schemeClr val="accent1"/>
              </a:buClr>
              <a:buSzPct val="100000"/>
              <a:buFont typeface="Arial"/>
              <a:buChar char="•"/>
            </a:pPr>
            <a:r>
              <a:rPr lang="en-US" sz="2400" cap="small" dirty="0">
                <a:effectLst>
                  <a:glow rad="38100">
                    <a:schemeClr val="bg1">
                      <a:lumMod val="50000"/>
                      <a:lumOff val="50000"/>
                      <a:alpha val="20000"/>
                    </a:schemeClr>
                  </a:glow>
                  <a:outerShdw blurRad="44450" dist="12700" dir="13860000" algn="tl" rotWithShape="0">
                    <a:srgbClr val="000000">
                      <a:alpha val="20000"/>
                    </a:srgbClr>
                  </a:outerShdw>
                </a:effectLst>
              </a:rPr>
              <a:t>What is Plagiarism?</a:t>
            </a:r>
            <a:endParaRPr lang="en-US" sz="2400" cap="small" dirty="0">
              <a:effectLst>
                <a:glow rad="38100">
                  <a:prstClr val="black">
                    <a:lumMod val="50000"/>
                    <a:lumOff val="50000"/>
                    <a:alpha val="20000"/>
                  </a:prstClr>
                </a:glow>
                <a:outerShdw blurRad="44450" dist="12700" dir="13860000" algn="tl" rotWithShape="0">
                  <a:srgbClr val="000000">
                    <a:alpha val="20000"/>
                  </a:srgbClr>
                </a:outerShdw>
              </a:effectLst>
            </a:endParaRPr>
          </a:p>
          <a:p>
            <a:pPr>
              <a:lnSpc>
                <a:spcPct val="90000"/>
              </a:lnSpc>
              <a:spcBef>
                <a:spcPct val="20000"/>
              </a:spcBef>
              <a:spcAft>
                <a:spcPts val="600"/>
              </a:spcAft>
              <a:buClr>
                <a:schemeClr val="accent1"/>
              </a:buClr>
              <a:buSzPct val="100000"/>
              <a:buFont typeface="Arial"/>
              <a:buChar char="•"/>
            </a:pPr>
            <a:endParaRPr lang="en-US" sz="2400" cap="small" dirty="0">
              <a:effectLst>
                <a:glow rad="38100">
                  <a:prstClr val="black">
                    <a:lumMod val="50000"/>
                    <a:lumOff val="50000"/>
                    <a:alpha val="20000"/>
                  </a:prstClr>
                </a:glow>
                <a:outerShdw blurRad="44450" dist="12700" dir="13860000" algn="tl" rotWithShape="0">
                  <a:srgbClr val="000000">
                    <a:alpha val="20000"/>
                  </a:srgbClr>
                </a:outerShdw>
              </a:effectLst>
            </a:endParaRPr>
          </a:p>
          <a:p>
            <a:pPr marL="742950" lvl="1" indent="-285750">
              <a:lnSpc>
                <a:spcPct val="90000"/>
              </a:lnSpc>
              <a:spcBef>
                <a:spcPct val="20000"/>
              </a:spcBef>
              <a:spcAft>
                <a:spcPts val="600"/>
              </a:spcAft>
              <a:buClr>
                <a:schemeClr val="accent1"/>
              </a:buClr>
              <a:buSzPct val="100000"/>
              <a:buFont typeface="Arial"/>
              <a:buChar char="•"/>
            </a:pPr>
            <a:r>
              <a:rPr lang="en-US" sz="2400" cap="small" dirty="0">
                <a:effectLst>
                  <a:glow rad="38100">
                    <a:schemeClr val="bg1">
                      <a:lumMod val="50000"/>
                      <a:lumOff val="50000"/>
                      <a:alpha val="20000"/>
                    </a:schemeClr>
                  </a:glow>
                  <a:outerShdw blurRad="44450" dist="12700" dir="13860000" algn="tl" rotWithShape="0">
                    <a:srgbClr val="000000">
                      <a:alpha val="20000"/>
                    </a:srgbClr>
                  </a:outerShdw>
                </a:effectLst>
              </a:rPr>
              <a:t>Copying and pasting information from the internet without citation</a:t>
            </a:r>
            <a:endParaRPr lang="en-US" sz="2400" cap="small" dirty="0">
              <a:effectLst>
                <a:glow rad="38100">
                  <a:prstClr val="black">
                    <a:lumMod val="50000"/>
                    <a:lumOff val="50000"/>
                    <a:alpha val="20000"/>
                  </a:prstClr>
                </a:glow>
                <a:outerShdw blurRad="44450" dist="12700" dir="13860000" algn="tl" rotWithShape="0">
                  <a:srgbClr val="000000">
                    <a:alpha val="20000"/>
                  </a:srgbClr>
                </a:outerShdw>
              </a:effectLst>
            </a:endParaRPr>
          </a:p>
          <a:p>
            <a:pPr marL="742950" lvl="1" indent="-285750">
              <a:lnSpc>
                <a:spcPct val="90000"/>
              </a:lnSpc>
              <a:spcBef>
                <a:spcPct val="20000"/>
              </a:spcBef>
              <a:spcAft>
                <a:spcPts val="600"/>
              </a:spcAft>
              <a:buClr>
                <a:schemeClr val="accent1"/>
              </a:buClr>
              <a:buSzPct val="100000"/>
              <a:buFont typeface="Arial"/>
              <a:buChar char="•"/>
            </a:pPr>
            <a:r>
              <a:rPr lang="en-US" sz="2400" cap="small" dirty="0">
                <a:effectLst>
                  <a:glow rad="38100">
                    <a:schemeClr val="bg1">
                      <a:lumMod val="50000"/>
                      <a:lumOff val="50000"/>
                      <a:alpha val="20000"/>
                    </a:schemeClr>
                  </a:glow>
                  <a:outerShdw blurRad="44450" dist="12700" dir="13860000" algn="tl" rotWithShape="0">
                    <a:srgbClr val="000000">
                      <a:alpha val="20000"/>
                    </a:srgbClr>
                  </a:outerShdw>
                </a:effectLst>
              </a:rPr>
              <a:t>Paraphrasing someone else’s words/ideas without citation</a:t>
            </a:r>
            <a:endParaRPr lang="en-US" sz="2400" cap="small" dirty="0">
              <a:effectLst>
                <a:glow rad="38100">
                  <a:prstClr val="black">
                    <a:lumMod val="50000"/>
                    <a:lumOff val="50000"/>
                    <a:alpha val="20000"/>
                  </a:prstClr>
                </a:glow>
                <a:outerShdw blurRad="44450" dist="12700" dir="13860000" algn="tl" rotWithShape="0">
                  <a:srgbClr val="000000">
                    <a:alpha val="20000"/>
                  </a:srgbClr>
                </a:outerShdw>
              </a:effectLst>
            </a:endParaRPr>
          </a:p>
          <a:p>
            <a:pPr marL="742950" lvl="1" indent="-285750">
              <a:lnSpc>
                <a:spcPct val="90000"/>
              </a:lnSpc>
              <a:spcBef>
                <a:spcPct val="20000"/>
              </a:spcBef>
              <a:spcAft>
                <a:spcPts val="600"/>
              </a:spcAft>
              <a:buClr>
                <a:schemeClr val="accent1"/>
              </a:buClr>
              <a:buSzPct val="100000"/>
              <a:buFont typeface="Arial"/>
              <a:buChar char="•"/>
            </a:pPr>
            <a:r>
              <a:rPr lang="en-US" sz="2400" cap="small" dirty="0">
                <a:effectLst>
                  <a:glow rad="38100">
                    <a:schemeClr val="bg1">
                      <a:lumMod val="50000"/>
                      <a:lumOff val="50000"/>
                      <a:alpha val="20000"/>
                    </a:schemeClr>
                  </a:glow>
                  <a:outerShdw blurRad="44450" dist="12700" dir="13860000" algn="tl" rotWithShape="0">
                    <a:srgbClr val="000000">
                      <a:alpha val="20000"/>
                    </a:srgbClr>
                  </a:outerShdw>
                </a:effectLst>
              </a:rPr>
              <a:t>Teachers use software to detect plagiarism</a:t>
            </a:r>
            <a:endParaRPr lang="en-US" sz="2400" cap="small" dirty="0">
              <a:effectLst>
                <a:glow rad="38100">
                  <a:prstClr val="black">
                    <a:lumMod val="50000"/>
                    <a:lumOff val="50000"/>
                    <a:alpha val="20000"/>
                  </a:prstClr>
                </a:glow>
                <a:outerShdw blurRad="44450" dist="12700" dir="13860000" algn="tl" rotWithShape="0">
                  <a:srgbClr val="000000">
                    <a:alpha val="20000"/>
                  </a:srgbClr>
                </a:outerShdw>
              </a:effectLst>
            </a:endParaRPr>
          </a:p>
          <a:p>
            <a:pPr marL="742950" lvl="1" indent="-285750">
              <a:lnSpc>
                <a:spcPct val="90000"/>
              </a:lnSpc>
              <a:spcBef>
                <a:spcPct val="20000"/>
              </a:spcBef>
              <a:spcAft>
                <a:spcPts val="600"/>
              </a:spcAft>
              <a:buClr>
                <a:schemeClr val="accent1"/>
              </a:buClr>
              <a:buSzPct val="100000"/>
              <a:buFont typeface="Arial"/>
              <a:buChar char="•"/>
            </a:pPr>
            <a:r>
              <a:rPr lang="en-US" sz="2400" cap="small" dirty="0">
                <a:effectLst>
                  <a:glow rad="38100">
                    <a:schemeClr val="bg1">
                      <a:lumMod val="50000"/>
                      <a:lumOff val="50000"/>
                      <a:alpha val="20000"/>
                    </a:schemeClr>
                  </a:glow>
                  <a:outerShdw blurRad="44450" dist="12700" dir="13860000" algn="tl" rotWithShape="0">
                    <a:srgbClr val="000000">
                      <a:alpha val="20000"/>
                    </a:srgbClr>
                  </a:outerShdw>
                </a:effectLst>
              </a:rPr>
              <a:t>DON’T DO IT!!!!!</a:t>
            </a:r>
            <a:endParaRPr lang="en-US" sz="2400" cap="small" dirty="0">
              <a:effectLst>
                <a:glow rad="38100">
                  <a:prstClr val="black">
                    <a:lumMod val="50000"/>
                    <a:lumOff val="50000"/>
                    <a:alpha val="20000"/>
                  </a:prstClr>
                </a:glow>
                <a:outerShdw blurRad="44450" dist="12700" dir="13860000" algn="tl" rotWithShape="0">
                  <a:srgbClr val="000000">
                    <a:alpha val="20000"/>
                  </a:srgbClr>
                </a:outerShdw>
              </a:effectLst>
            </a:endParaRPr>
          </a:p>
          <a:p>
            <a:pPr marL="742950" lvl="1" indent="-285750">
              <a:lnSpc>
                <a:spcPct val="90000"/>
              </a:lnSpc>
              <a:spcBef>
                <a:spcPct val="20000"/>
              </a:spcBef>
              <a:spcAft>
                <a:spcPts val="600"/>
              </a:spcAft>
              <a:buClr>
                <a:schemeClr val="accent1"/>
              </a:buClr>
              <a:buSzPct val="100000"/>
              <a:buFont typeface="Arial"/>
              <a:buChar char="•"/>
            </a:pPr>
            <a:r>
              <a:rPr lang="en-US" sz="2400" cap="small" dirty="0">
                <a:effectLst>
                  <a:glow rad="38100">
                    <a:schemeClr val="bg1">
                      <a:lumMod val="50000"/>
                      <a:lumOff val="50000"/>
                      <a:alpha val="20000"/>
                    </a:schemeClr>
                  </a:glow>
                  <a:outerShdw blurRad="44450" dist="12700" dir="13860000" algn="tl" rotWithShape="0">
                    <a:srgbClr val="000000">
                      <a:alpha val="20000"/>
                    </a:srgbClr>
                  </a:outerShdw>
                </a:effectLst>
              </a:rPr>
              <a:t>You will face discipline action: See North Star Student handbook</a:t>
            </a:r>
            <a:endParaRPr lang="en-US" sz="2400" cap="small" dirty="0">
              <a:effectLst>
                <a:glow rad="38100">
                  <a:prstClr val="black">
                    <a:lumMod val="50000"/>
                    <a:lumOff val="50000"/>
                    <a:alpha val="20000"/>
                  </a:prstClr>
                </a:glow>
                <a:outerShdw blurRad="44450" dist="12700" dir="13860000" algn="tl" rotWithShape="0">
                  <a:srgbClr val="000000">
                    <a:alpha val="20000"/>
                  </a:srgbClr>
                </a:outerShdw>
              </a:effectLst>
            </a:endParaRPr>
          </a:p>
          <a:p>
            <a:pPr>
              <a:lnSpc>
                <a:spcPct val="90000"/>
              </a:lnSpc>
              <a:spcBef>
                <a:spcPct val="20000"/>
              </a:spcBef>
              <a:spcAft>
                <a:spcPts val="600"/>
              </a:spcAft>
              <a:buClr>
                <a:schemeClr val="accent1"/>
              </a:buClr>
              <a:buSzPct val="100000"/>
              <a:buFont typeface="Arial"/>
              <a:buChar char="•"/>
            </a:pPr>
            <a:endParaRPr lang="en-US" cap="small">
              <a:effectLst>
                <a:glow rad="38100">
                  <a:schemeClr val="bg1">
                    <a:lumMod val="50000"/>
                    <a:lumOff val="50000"/>
                    <a:alpha val="20000"/>
                  </a:schemeClr>
                </a:glow>
                <a:outerShdw blurRad="44450" dist="12700" dir="13860000" algn="tl" rotWithShape="0">
                  <a:srgbClr val="000000">
                    <a:alpha val="20000"/>
                  </a:srgbClr>
                </a:outerShdw>
              </a:effectLst>
            </a:endParaRPr>
          </a:p>
        </p:txBody>
      </p:sp>
    </p:spTree>
    <p:extLst>
      <p:ext uri="{BB962C8B-B14F-4D97-AF65-F5344CB8AC3E}">
        <p14:creationId xmlns:p14="http://schemas.microsoft.com/office/powerpoint/2010/main" val="332137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9513" y="407617"/>
            <a:ext cx="10286206" cy="1239031"/>
          </a:xfrm>
        </p:spPr>
        <p:txBody>
          <a:bodyPr>
            <a:normAutofit fontScale="90000"/>
          </a:bodyPr>
          <a:lstStyle/>
          <a:p>
            <a:pPr algn="ctr"/>
            <a:r>
              <a:rPr lang="en-US" b="1" dirty="0">
                <a:latin typeface="Comic Sans MS"/>
              </a:rPr>
              <a:t>Post Secondary Planning</a:t>
            </a:r>
            <a:br>
              <a:rPr lang="en-US" b="1" dirty="0">
                <a:latin typeface="Comic Sans MS"/>
              </a:rPr>
            </a:br>
            <a:r>
              <a:rPr lang="en-US" sz="3600" b="1" dirty="0">
                <a:latin typeface="Comic Sans MS"/>
              </a:rPr>
              <a:t>(What are you thinking about doing after high school?)</a:t>
            </a:r>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4527" y="2124708"/>
            <a:ext cx="3048000" cy="2033016"/>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0567" y="2016583"/>
            <a:ext cx="3048000" cy="2404872"/>
          </a:xfrm>
          <a:prstGeom prst="rect">
            <a:avLst/>
          </a:prstGeom>
        </p:spPr>
      </p:pic>
      <p:pic>
        <p:nvPicPr>
          <p:cNvPr id="6" name="Picture 5">
            <a:extLst>
              <a:ext uri="{FF2B5EF4-FFF2-40B4-BE49-F238E27FC236}">
                <a16:creationId xmlns:a16="http://schemas.microsoft.com/office/drawing/2014/main" id="{C37E262D-8E89-4C91-8CE8-24DD685E15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4028" y="3221870"/>
            <a:ext cx="1980931" cy="2194561"/>
          </a:xfrm>
          <a:prstGeom prst="rect">
            <a:avLst/>
          </a:prstGeom>
        </p:spPr>
      </p:pic>
      <p:sp>
        <p:nvSpPr>
          <p:cNvPr id="3" name="TextBox 2">
            <a:extLst>
              <a:ext uri="{FF2B5EF4-FFF2-40B4-BE49-F238E27FC236}">
                <a16:creationId xmlns:a16="http://schemas.microsoft.com/office/drawing/2014/main" id="{37F040F2-088D-4160-999D-EED8BF0E7EB9}"/>
              </a:ext>
            </a:extLst>
          </p:cNvPr>
          <p:cNvSpPr txBox="1"/>
          <p:nvPr/>
        </p:nvSpPr>
        <p:spPr>
          <a:xfrm rot="10800000" flipV="1">
            <a:off x="3769718" y="2014108"/>
            <a:ext cx="4750430" cy="861774"/>
          </a:xfrm>
          <a:prstGeom prst="rect">
            <a:avLst/>
          </a:prstGeom>
          <a:noFill/>
        </p:spPr>
        <p:txBody>
          <a:bodyPr wrap="square" lIns="91440" tIns="45720" rIns="91440" bIns="45720" rtlCol="0" anchor="t">
            <a:spAutoFit/>
          </a:bodyPr>
          <a:lstStyle/>
          <a:p>
            <a:pPr algn="ctr"/>
            <a:r>
              <a:rPr lang="en-US" b="1" dirty="0"/>
              <a:t>Not sure what you want to do? Check out </a:t>
            </a:r>
            <a:r>
              <a:rPr lang="en-US" b="1" dirty="0">
                <a:hlinkClick r:id="rId5"/>
              </a:rPr>
              <a:t>Nevada Career Explorer </a:t>
            </a:r>
            <a:endParaRPr lang="en-US"/>
          </a:p>
          <a:p>
            <a:pPr algn="ctr"/>
            <a:r>
              <a:rPr lang="en-US" sz="1400" dirty="0"/>
              <a:t>(Use Library Card to create account)</a:t>
            </a:r>
          </a:p>
        </p:txBody>
      </p:sp>
      <p:sp>
        <p:nvSpPr>
          <p:cNvPr id="7" name="TextBox 6">
            <a:extLst>
              <a:ext uri="{FF2B5EF4-FFF2-40B4-BE49-F238E27FC236}">
                <a16:creationId xmlns:a16="http://schemas.microsoft.com/office/drawing/2014/main" id="{BD9D7665-6D85-B93A-135A-B74B557E9961}"/>
              </a:ext>
            </a:extLst>
          </p:cNvPr>
          <p:cNvSpPr txBox="1"/>
          <p:nvPr/>
        </p:nvSpPr>
        <p:spPr>
          <a:xfrm>
            <a:off x="188147" y="4252148"/>
            <a:ext cx="4408310" cy="20600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5000"/>
              </a:lnSpc>
              <a:spcBef>
                <a:spcPts val="1400"/>
              </a:spcBef>
              <a:spcAft>
                <a:spcPts val="200"/>
              </a:spcAft>
            </a:pPr>
            <a:r>
              <a:rPr lang="en-US" sz="1100" dirty="0">
                <a:latin typeface="Tahoma"/>
                <a:ea typeface="Tahoma"/>
                <a:cs typeface="Tahoma"/>
              </a:rPr>
              <a:t>Research college admission requirements early. Use sites such as the following to research colleges:</a:t>
            </a:r>
            <a:endParaRPr lang="en-US" sz="1100" dirty="0">
              <a:ea typeface="+mn-lt"/>
              <a:cs typeface="+mn-lt"/>
            </a:endParaRPr>
          </a:p>
          <a:p>
            <a:pPr marL="1009650" lvl="1" indent="-285750">
              <a:lnSpc>
                <a:spcPct val="90000"/>
              </a:lnSpc>
              <a:spcBef>
                <a:spcPts val="300"/>
              </a:spcBef>
              <a:spcAft>
                <a:spcPts val="300"/>
              </a:spcAft>
              <a:buFont typeface="Arial"/>
              <a:buChar char="•"/>
            </a:pPr>
            <a:r>
              <a:rPr lang="en-US" sz="1100" dirty="0">
                <a:latin typeface="Tahoma"/>
                <a:ea typeface="Tahoma"/>
                <a:cs typeface="Tahoma"/>
                <a:hlinkClick r:id="rId6"/>
              </a:rPr>
              <a:t>Big Future on Collegeboard</a:t>
            </a:r>
            <a:endParaRPr lang="en-US" sz="1100" dirty="0">
              <a:ea typeface="+mn-lt"/>
              <a:cs typeface="+mn-lt"/>
            </a:endParaRPr>
          </a:p>
          <a:p>
            <a:pPr marL="1009650" lvl="1" indent="-285750">
              <a:lnSpc>
                <a:spcPct val="90000"/>
              </a:lnSpc>
              <a:spcBef>
                <a:spcPts val="300"/>
              </a:spcBef>
              <a:spcAft>
                <a:spcPts val="300"/>
              </a:spcAft>
              <a:buFont typeface="Arial"/>
              <a:buChar char="•"/>
            </a:pPr>
            <a:r>
              <a:rPr lang="en-US" sz="1100" dirty="0">
                <a:latin typeface="Tahoma"/>
                <a:ea typeface="Tahoma"/>
                <a:cs typeface="Tahoma"/>
                <a:hlinkClick r:id="rId7"/>
              </a:rPr>
              <a:t>NICHE Best Fit</a:t>
            </a:r>
            <a:endParaRPr lang="en-US" sz="1100" dirty="0">
              <a:ea typeface="+mn-lt"/>
              <a:cs typeface="+mn-lt"/>
            </a:endParaRPr>
          </a:p>
          <a:p>
            <a:pPr marL="1009650" lvl="1" indent="-285750">
              <a:lnSpc>
                <a:spcPct val="90000"/>
              </a:lnSpc>
              <a:spcBef>
                <a:spcPts val="300"/>
              </a:spcBef>
              <a:spcAft>
                <a:spcPts val="300"/>
              </a:spcAft>
              <a:buFont typeface="Arial"/>
              <a:buChar char="•"/>
            </a:pPr>
            <a:r>
              <a:rPr lang="en-US" sz="1100" dirty="0">
                <a:latin typeface="Tahoma"/>
                <a:ea typeface="Tahoma"/>
                <a:cs typeface="Tahoma"/>
                <a:hlinkClick r:id="rId8"/>
              </a:rPr>
              <a:t>Cappex</a:t>
            </a:r>
            <a:endParaRPr lang="en-US" sz="1100">
              <a:latin typeface="Century Gothic" panose="020B0502020202020204"/>
              <a:ea typeface="Tahoma"/>
              <a:cs typeface="Tahoma"/>
            </a:endParaRPr>
          </a:p>
          <a:p>
            <a:pPr marL="266700">
              <a:lnSpc>
                <a:spcPct val="90000"/>
              </a:lnSpc>
              <a:spcBef>
                <a:spcPts val="300"/>
              </a:spcBef>
              <a:spcAft>
                <a:spcPts val="300"/>
              </a:spcAft>
            </a:pPr>
            <a:r>
              <a:rPr lang="en-US" sz="1100" dirty="0">
                <a:latin typeface="Tahoma"/>
                <a:ea typeface="Tahoma"/>
                <a:cs typeface="Tahoma"/>
              </a:rPr>
              <a:t>Go to directly to the your college of interest's admissions webpage. Search Freshman Admissions Requirements</a:t>
            </a:r>
            <a:endParaRPr lang="en-US" sz="1100" dirty="0">
              <a:ea typeface="+mn-lt"/>
              <a:cs typeface="+mn-lt"/>
            </a:endParaRPr>
          </a:p>
          <a:p>
            <a:pPr marL="826770" lvl="1">
              <a:lnSpc>
                <a:spcPct val="90000"/>
              </a:lnSpc>
              <a:spcBef>
                <a:spcPts val="300"/>
              </a:spcBef>
              <a:spcAft>
                <a:spcPts val="300"/>
              </a:spcAft>
            </a:pPr>
            <a:r>
              <a:rPr lang="en-US" sz="1100" i="1" dirty="0">
                <a:latin typeface="Tahoma"/>
                <a:ea typeface="Tahoma"/>
                <a:cs typeface="Tahoma"/>
              </a:rPr>
              <a:t>* Many require 2 years same foreign language and 1 year of visual/performing art</a:t>
            </a:r>
            <a:endParaRPr lang="en-US" sz="1100" dirty="0">
              <a:ea typeface="+mn-lt"/>
              <a:cs typeface="+mn-lt"/>
            </a:endParaRPr>
          </a:p>
          <a:p>
            <a:pPr algn="l"/>
            <a:endParaRPr lang="en-US" sz="1100" dirty="0"/>
          </a:p>
        </p:txBody>
      </p:sp>
      <p:sp>
        <p:nvSpPr>
          <p:cNvPr id="8" name="TextBox 7">
            <a:extLst>
              <a:ext uri="{FF2B5EF4-FFF2-40B4-BE49-F238E27FC236}">
                <a16:creationId xmlns:a16="http://schemas.microsoft.com/office/drawing/2014/main" id="{A97A070D-4B97-B2A7-0B24-AC577F5FDB5E}"/>
              </a:ext>
            </a:extLst>
          </p:cNvPr>
          <p:cNvSpPr txBox="1"/>
          <p:nvPr/>
        </p:nvSpPr>
        <p:spPr>
          <a:xfrm>
            <a:off x="4321098" y="5554385"/>
            <a:ext cx="4681125" cy="7540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nSpc>
                <a:spcPct val="90000"/>
              </a:lnSpc>
              <a:spcBef>
                <a:spcPct val="20000"/>
              </a:spcBef>
              <a:spcAft>
                <a:spcPts val="600"/>
              </a:spcAft>
            </a:pPr>
            <a:r>
              <a:rPr lang="en-US" sz="1100" b="1" dirty="0">
                <a:latin typeface="Calisto MT"/>
              </a:rPr>
              <a:t>CTE Programs: </a:t>
            </a:r>
            <a:r>
              <a:rPr lang="en-US" sz="1100" dirty="0">
                <a:solidFill>
                  <a:srgbClr val="FFFF00"/>
                </a:solidFill>
                <a:latin typeface="Calisto MT"/>
                <a:hlinkClick r:id="rId9">
                  <a:extLst>
                    <a:ext uri="{A12FA001-AC4F-418D-AE19-62706E023703}">
                      <ahyp:hlinkClr xmlns:ahyp="http://schemas.microsoft.com/office/drawing/2018/hyperlinkcolor" val="tx"/>
                    </a:ext>
                  </a:extLst>
                </a:hlinkClick>
              </a:rPr>
              <a:t>https://doe.nv.gov/CTE/</a:t>
            </a:r>
            <a:endParaRPr lang="en-US" sz="1100">
              <a:solidFill>
                <a:srgbClr val="FFFF00"/>
              </a:solidFill>
              <a:latin typeface="Century Gothic" panose="020B0502020202020204"/>
            </a:endParaRPr>
          </a:p>
          <a:p>
            <a:pPr lvl="1">
              <a:lnSpc>
                <a:spcPct val="90000"/>
              </a:lnSpc>
              <a:spcBef>
                <a:spcPct val="20000"/>
              </a:spcBef>
              <a:spcAft>
                <a:spcPts val="600"/>
              </a:spcAft>
            </a:pPr>
            <a:r>
              <a:rPr lang="en-US" sz="1100" dirty="0">
                <a:solidFill>
                  <a:srgbClr val="FFFF00"/>
                </a:solidFill>
                <a:latin typeface="Calisto MT"/>
                <a:hlinkClick r:id="rId10">
                  <a:extLst>
                    <a:ext uri="{A12FA001-AC4F-418D-AE19-62706E023703}">
                      <ahyp:hlinkClr xmlns:ahyp="http://schemas.microsoft.com/office/drawing/2018/hyperlinkcolor" val="tx"/>
                    </a:ext>
                  </a:extLst>
                </a:hlinkClick>
              </a:rPr>
              <a:t>https://www.tmcc.edu/academics/certifications</a:t>
            </a:r>
            <a:endParaRPr lang="en-US" sz="1100">
              <a:solidFill>
                <a:srgbClr val="FFFF00"/>
              </a:solidFill>
              <a:ea typeface="+mn-lt"/>
              <a:cs typeface="+mn-lt"/>
              <a:hlinkClick r:id="rId10">
                <a:extLst>
                  <a:ext uri="{A12FA001-AC4F-418D-AE19-62706E023703}">
                    <ahyp:hlinkClr xmlns:ahyp="http://schemas.microsoft.com/office/drawing/2018/hyperlinkcolor" val="tx"/>
                  </a:ext>
                </a:extLst>
              </a:hlinkClick>
            </a:endParaRPr>
          </a:p>
          <a:p>
            <a:pPr algn="l"/>
            <a:endParaRPr lang="en-US" sz="1100" dirty="0"/>
          </a:p>
        </p:txBody>
      </p:sp>
      <p:sp>
        <p:nvSpPr>
          <p:cNvPr id="9" name="TextBox 8">
            <a:extLst>
              <a:ext uri="{FF2B5EF4-FFF2-40B4-BE49-F238E27FC236}">
                <a16:creationId xmlns:a16="http://schemas.microsoft.com/office/drawing/2014/main" id="{4D9501D2-67F4-09BD-52C1-2FA8325C3F18}"/>
              </a:ext>
            </a:extLst>
          </p:cNvPr>
          <p:cNvSpPr txBox="1"/>
          <p:nvPr/>
        </p:nvSpPr>
        <p:spPr>
          <a:xfrm>
            <a:off x="8758296" y="4675481"/>
            <a:ext cx="2743200" cy="20159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spcBef>
                <a:spcPct val="20000"/>
              </a:spcBef>
              <a:spcAft>
                <a:spcPts val="600"/>
              </a:spcAft>
            </a:pPr>
            <a:r>
              <a:rPr lang="en-US" b="1" dirty="0">
                <a:latin typeface="Calisto MT"/>
              </a:rPr>
              <a:t>Military</a:t>
            </a:r>
            <a:endParaRPr lang="en-US" sz="1100">
              <a:latin typeface="Century Gothic" panose="020B0502020202020204"/>
            </a:endParaRPr>
          </a:p>
          <a:p>
            <a:pPr lvl="1">
              <a:spcBef>
                <a:spcPct val="20000"/>
              </a:spcBef>
              <a:spcAft>
                <a:spcPts val="600"/>
              </a:spcAft>
            </a:pPr>
            <a:r>
              <a:rPr lang="en-US" sz="1100" dirty="0">
                <a:solidFill>
                  <a:srgbClr val="FFFF00"/>
                </a:solidFill>
                <a:latin typeface="Calisto MT"/>
                <a:hlinkClick r:id="rId11">
                  <a:extLst>
                    <a:ext uri="{A12FA001-AC4F-418D-AE19-62706E023703}">
                      <ahyp:hlinkClr xmlns:ahyp="http://schemas.microsoft.com/office/drawing/2018/hyperlinkcolor" val="tx"/>
                    </a:ext>
                  </a:extLst>
                </a:hlinkClick>
              </a:rPr>
              <a:t>https://www.goarmy.com/</a:t>
            </a:r>
            <a:endParaRPr lang="en-US" sz="1100">
              <a:solidFill>
                <a:srgbClr val="FFFF00"/>
              </a:solidFill>
              <a:latin typeface="Century Gothic" panose="020B0502020202020204"/>
            </a:endParaRPr>
          </a:p>
          <a:p>
            <a:pPr lvl="1">
              <a:spcBef>
                <a:spcPct val="20000"/>
              </a:spcBef>
              <a:spcAft>
                <a:spcPts val="600"/>
              </a:spcAft>
            </a:pPr>
            <a:r>
              <a:rPr lang="en-US" sz="1100" dirty="0">
                <a:solidFill>
                  <a:srgbClr val="FFFF00"/>
                </a:solidFill>
                <a:latin typeface="Calisto MT"/>
                <a:hlinkClick r:id="rId12">
                  <a:extLst>
                    <a:ext uri="{A12FA001-AC4F-418D-AE19-62706E023703}">
                      <ahyp:hlinkClr xmlns:ahyp="http://schemas.microsoft.com/office/drawing/2018/hyperlinkcolor" val="tx"/>
                    </a:ext>
                  </a:extLst>
                </a:hlinkClick>
              </a:rPr>
              <a:t>https://www.airforce.com/</a:t>
            </a:r>
            <a:endParaRPr lang="en-US" sz="1100">
              <a:solidFill>
                <a:srgbClr val="FFFF00"/>
              </a:solidFill>
              <a:latin typeface="Century Gothic" panose="020B0502020202020204"/>
            </a:endParaRPr>
          </a:p>
          <a:p>
            <a:pPr lvl="1">
              <a:spcBef>
                <a:spcPct val="20000"/>
              </a:spcBef>
              <a:spcAft>
                <a:spcPts val="600"/>
              </a:spcAft>
            </a:pPr>
            <a:r>
              <a:rPr lang="en-US" sz="1100" dirty="0">
                <a:solidFill>
                  <a:srgbClr val="FFFF00"/>
                </a:solidFill>
                <a:latin typeface="Calisto MT"/>
                <a:hlinkClick r:id="rId13">
                  <a:extLst>
                    <a:ext uri="{A12FA001-AC4F-418D-AE19-62706E023703}">
                      <ahyp:hlinkClr xmlns:ahyp="http://schemas.microsoft.com/office/drawing/2018/hyperlinkcolor" val="tx"/>
                    </a:ext>
                  </a:extLst>
                </a:hlinkClick>
              </a:rPr>
              <a:t>http://nationalguard.com/NV</a:t>
            </a:r>
            <a:endParaRPr lang="en-US" sz="1100">
              <a:solidFill>
                <a:srgbClr val="FFFF00"/>
              </a:solidFill>
              <a:latin typeface="Century Gothic" panose="020B0502020202020204"/>
              <a:hlinkClick r:id="rId13">
                <a:extLst>
                  <a:ext uri="{A12FA001-AC4F-418D-AE19-62706E023703}">
                    <ahyp:hlinkClr xmlns:ahyp="http://schemas.microsoft.com/office/drawing/2018/hyperlinkcolor" val="tx"/>
                  </a:ext>
                </a:extLst>
              </a:hlinkClick>
            </a:endParaRPr>
          </a:p>
          <a:p>
            <a:pPr lvl="1">
              <a:spcBef>
                <a:spcPct val="20000"/>
              </a:spcBef>
              <a:spcAft>
                <a:spcPts val="600"/>
              </a:spcAft>
            </a:pPr>
            <a:r>
              <a:rPr lang="en-US" sz="1100" dirty="0">
                <a:solidFill>
                  <a:srgbClr val="FFFF00"/>
                </a:solidFill>
                <a:latin typeface="Calisto MT"/>
                <a:hlinkClick r:id="rId14">
                  <a:extLst>
                    <a:ext uri="{A12FA001-AC4F-418D-AE19-62706E023703}">
                      <ahyp:hlinkClr xmlns:ahyp="http://schemas.microsoft.com/office/drawing/2018/hyperlinkcolor" val="tx"/>
                    </a:ext>
                  </a:extLst>
                </a:hlinkClick>
              </a:rPr>
              <a:t>https://www.navy.com/</a:t>
            </a:r>
            <a:endParaRPr lang="en-US" sz="1100">
              <a:solidFill>
                <a:srgbClr val="FFFF00"/>
              </a:solidFill>
              <a:latin typeface="Century Gothic" panose="020B0502020202020204"/>
              <a:hlinkClick r:id="rId14">
                <a:extLst>
                  <a:ext uri="{A12FA001-AC4F-418D-AE19-62706E023703}">
                    <ahyp:hlinkClr xmlns:ahyp="http://schemas.microsoft.com/office/drawing/2018/hyperlinkcolor" val="tx"/>
                  </a:ext>
                </a:extLst>
              </a:hlinkClick>
            </a:endParaRPr>
          </a:p>
          <a:p>
            <a:pPr lvl="1">
              <a:spcBef>
                <a:spcPct val="20000"/>
              </a:spcBef>
              <a:spcAft>
                <a:spcPts val="600"/>
              </a:spcAft>
            </a:pPr>
            <a:r>
              <a:rPr lang="en-US" sz="1100" dirty="0">
                <a:solidFill>
                  <a:srgbClr val="FFFF00"/>
                </a:solidFill>
                <a:latin typeface="Calisto MT"/>
                <a:hlinkClick r:id="rId15">
                  <a:extLst>
                    <a:ext uri="{A12FA001-AC4F-418D-AE19-62706E023703}">
                      <ahyp:hlinkClr xmlns:ahyp="http://schemas.microsoft.com/office/drawing/2018/hyperlinkcolor" val="tx"/>
                    </a:ext>
                  </a:extLst>
                </a:hlinkClick>
              </a:rPr>
              <a:t>https://www.marines.com/</a:t>
            </a:r>
            <a:endParaRPr lang="en-US" sz="1100">
              <a:solidFill>
                <a:srgbClr val="FFFF00"/>
              </a:solidFill>
              <a:ea typeface="+mn-lt"/>
              <a:cs typeface="+mn-lt"/>
              <a:hlinkClick r:id="rId15">
                <a:extLst>
                  <a:ext uri="{A12FA001-AC4F-418D-AE19-62706E023703}">
                    <ahyp:hlinkClr xmlns:ahyp="http://schemas.microsoft.com/office/drawing/2018/hyperlinkcolor" val="tx"/>
                  </a:ext>
                </a:extLst>
              </a:hlinkClick>
            </a:endParaRPr>
          </a:p>
          <a:p>
            <a:pPr algn="l"/>
            <a:endParaRPr lang="en-US" sz="1100" dirty="0"/>
          </a:p>
        </p:txBody>
      </p:sp>
    </p:spTree>
    <p:extLst>
      <p:ext uri="{BB962C8B-B14F-4D97-AF65-F5344CB8AC3E}">
        <p14:creationId xmlns:p14="http://schemas.microsoft.com/office/powerpoint/2010/main" val="8323165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11266" name="Rectangle 4"/>
          <p:cNvSpPr>
            <a:spLocks noGrp="1" noChangeArrowheads="1"/>
          </p:cNvSpPr>
          <p:nvPr>
            <p:ph type="title"/>
          </p:nvPr>
        </p:nvSpPr>
        <p:spPr>
          <a:xfrm>
            <a:off x="4641769" y="377868"/>
            <a:ext cx="6393115" cy="1828800"/>
          </a:xfrm>
        </p:spPr>
        <p:txBody>
          <a:bodyPr>
            <a:normAutofit/>
          </a:bodyPr>
          <a:lstStyle/>
          <a:p>
            <a:pPr>
              <a:defRPr/>
            </a:pPr>
            <a:r>
              <a:rPr lang="en-US" sz="3000"/>
              <a:t>Thinking of playing sports in College? What you need to know about NCAA Eligibility!</a:t>
            </a:r>
          </a:p>
        </p:txBody>
      </p:sp>
      <p:sp>
        <p:nvSpPr>
          <p:cNvPr id="4" name="Content Placeholder 3"/>
          <p:cNvSpPr>
            <a:spLocks noGrp="1"/>
          </p:cNvSpPr>
          <p:nvPr>
            <p:ph idx="1"/>
          </p:nvPr>
        </p:nvSpPr>
        <p:spPr>
          <a:xfrm>
            <a:off x="4641769" y="2206668"/>
            <a:ext cx="6393116" cy="3978727"/>
          </a:xfrm>
        </p:spPr>
        <p:txBody>
          <a:bodyPr vert="horz" lIns="91440" tIns="45720" rIns="91440" bIns="45720" rtlCol="0">
            <a:normAutofit/>
          </a:bodyPr>
          <a:lstStyle/>
          <a:p>
            <a:pPr marL="342900" indent="-342900">
              <a:buClr>
                <a:srgbClr val="FFCC66"/>
              </a:buClr>
              <a:buSzPct val="80000"/>
              <a:buNone/>
            </a:pPr>
            <a:r>
              <a:rPr lang="en-US" b="1" u="sng" kern="0">
                <a:latin typeface="Tahoma"/>
              </a:rPr>
              <a:t>Division I</a:t>
            </a:r>
            <a:r>
              <a:rPr lang="en-US" b="1" kern="0">
                <a:latin typeface="Tahoma"/>
              </a:rPr>
              <a:t>:	16</a:t>
            </a:r>
            <a:r>
              <a:rPr lang="en-US" kern="0">
                <a:latin typeface="Tahoma"/>
              </a:rPr>
              <a:t> </a:t>
            </a:r>
            <a:r>
              <a:rPr lang="en-US" b="1" kern="0">
                <a:latin typeface="Tahoma"/>
              </a:rPr>
              <a:t>Core Courses</a:t>
            </a:r>
            <a:r>
              <a:rPr lang="en-US" kern="0">
                <a:latin typeface="Tahoma"/>
              </a:rPr>
              <a:t>	</a:t>
            </a:r>
            <a:endParaRPr lang="en-US" kern="0">
              <a:latin typeface="Tahoma"/>
              <a:ea typeface="Tahoma"/>
              <a:cs typeface="Tahoma"/>
            </a:endParaRPr>
          </a:p>
          <a:p>
            <a:pPr marL="342900" indent="-342900">
              <a:buClr>
                <a:srgbClr val="FFCC66"/>
              </a:buClr>
              <a:buSzPct val="80000"/>
              <a:buFont typeface="Wingdings"/>
              <a:buChar char="Ø"/>
            </a:pPr>
            <a:r>
              <a:rPr lang="en-US" kern="0">
                <a:latin typeface="Tahoma"/>
              </a:rPr>
              <a:t>English, Math, Science, Social Science </a:t>
            </a:r>
          </a:p>
          <a:p>
            <a:pPr marL="342900" indent="-342900">
              <a:buClr>
                <a:srgbClr val="FFCC66"/>
              </a:buClr>
              <a:buSzPct val="80000"/>
              <a:buFont typeface="Wingdings"/>
              <a:buChar char="Ø"/>
            </a:pPr>
            <a:r>
              <a:rPr lang="en-US" kern="0">
                <a:latin typeface="Tahoma"/>
              </a:rPr>
              <a:t>Additional coursework from above areas</a:t>
            </a:r>
            <a:endParaRPr lang="en-US" kern="0">
              <a:latin typeface="Tahoma"/>
              <a:ea typeface="Tahoma"/>
              <a:cs typeface="Tahoma"/>
            </a:endParaRPr>
          </a:p>
          <a:p>
            <a:pPr marL="342900" indent="-342900">
              <a:buClr>
                <a:srgbClr val="FFCC66"/>
              </a:buClr>
              <a:buSzPct val="80000"/>
              <a:buFont typeface="Wingdings"/>
              <a:buChar char="Ø"/>
            </a:pPr>
            <a:r>
              <a:rPr lang="en-US" kern="0">
                <a:latin typeface="Tahoma"/>
              </a:rPr>
              <a:t>SAT/ACT scores (must be sent directly to NCAA)</a:t>
            </a:r>
            <a:endParaRPr lang="en-US" kern="0">
              <a:latin typeface="Tahoma"/>
              <a:ea typeface="Tahoma"/>
              <a:cs typeface="Tahoma"/>
            </a:endParaRPr>
          </a:p>
          <a:p>
            <a:pPr marL="342900" indent="-342900">
              <a:buClr>
                <a:srgbClr val="FFCC66"/>
              </a:buClr>
              <a:buSzPct val="80000"/>
              <a:buFont typeface="Wingdings"/>
              <a:buChar char="Ø"/>
            </a:pPr>
            <a:r>
              <a:rPr lang="en-US" kern="0">
                <a:latin typeface="Tahoma"/>
              </a:rPr>
              <a:t>NCAA does </a:t>
            </a:r>
            <a:r>
              <a:rPr lang="en-US" b="1" u="sng" kern="0">
                <a:latin typeface="Tahoma"/>
              </a:rPr>
              <a:t>not</a:t>
            </a:r>
            <a:r>
              <a:rPr lang="en-US" kern="0">
                <a:latin typeface="Tahoma"/>
              </a:rPr>
              <a:t> accept CBE, A Plus, or BYU: </a:t>
            </a:r>
            <a:r>
              <a:rPr lang="en-US" b="1" kern="0">
                <a:latin typeface="Tahoma"/>
              </a:rPr>
              <a:t>Pass your classes the first time in the classroom!</a:t>
            </a:r>
            <a:endParaRPr lang="en-US" b="1" kern="0">
              <a:latin typeface="Tahoma"/>
              <a:ea typeface="Tahoma"/>
              <a:cs typeface="Tahoma"/>
            </a:endParaRPr>
          </a:p>
          <a:p>
            <a:pPr marL="342900" indent="-342900">
              <a:buClr>
                <a:srgbClr val="FFCC66"/>
              </a:buClr>
              <a:buSzPct val="80000"/>
              <a:buFont typeface="Wingdings"/>
              <a:buChar char="Ø"/>
            </a:pPr>
            <a:r>
              <a:rPr lang="en-US" kern="0">
                <a:latin typeface="Tahoma"/>
              </a:rPr>
              <a:t>Review approved courses at:</a:t>
            </a:r>
            <a:endParaRPr lang="en-US" kern="0">
              <a:latin typeface="Tahoma"/>
              <a:ea typeface="Tahoma"/>
              <a:cs typeface="Tahoma"/>
            </a:endParaRPr>
          </a:p>
          <a:p>
            <a:pPr marL="342900" indent="-342900">
              <a:buNone/>
            </a:pPr>
            <a:endParaRPr lang="en-US" kern="0">
              <a:latin typeface="Tahoma"/>
            </a:endParaRPr>
          </a:p>
          <a:p>
            <a:pPr lvl="4">
              <a:buClr>
                <a:srgbClr val="FFCC66"/>
              </a:buClr>
              <a:buNone/>
            </a:pPr>
            <a:r>
              <a:rPr lang="en-US" b="1" kern="0">
                <a:effectLst>
                  <a:outerShdw blurRad="38100" dist="38100" dir="2700000" algn="tl">
                    <a:srgbClr val="000000"/>
                  </a:outerShdw>
                </a:effectLst>
                <a:latin typeface="Tahoma"/>
                <a:hlinkClick r:id="rId3">
                  <a:extLst>
                    <a:ext uri="{A12FA001-AC4F-418D-AE19-62706E023703}">
                      <ahyp:hlinkClr xmlns:ahyp="http://schemas.microsoft.com/office/drawing/2018/hyperlinkcolor" val="tx"/>
                    </a:ext>
                  </a:extLst>
                </a:hlinkClick>
              </a:rPr>
              <a:t>www.eligibilitycenter.org</a:t>
            </a:r>
            <a:endParaRPr lang="en-US" b="1" kern="0">
              <a:effectLst>
                <a:outerShdw blurRad="38100" dist="38100" dir="2700000" algn="tl">
                  <a:srgbClr val="000000"/>
                </a:outerShdw>
              </a:effectLst>
              <a:latin typeface="Tahoma"/>
            </a:endParaRPr>
          </a:p>
          <a:p>
            <a:endParaRPr lang="en-US"/>
          </a:p>
        </p:txBody>
      </p:sp>
      <p:pic>
        <p:nvPicPr>
          <p:cNvPr id="2" name="Picture 2" descr="A picture containing grass&#10;&#10;Description automatically generated">
            <a:extLst>
              <a:ext uri="{FF2B5EF4-FFF2-40B4-BE49-F238E27FC236}">
                <a16:creationId xmlns:a16="http://schemas.microsoft.com/office/drawing/2014/main" id="{A1BA3462-6171-69D2-E836-3F5EB5C1EA7B}"/>
              </a:ext>
            </a:extLst>
          </p:cNvPr>
          <p:cNvPicPr>
            <a:picLocks noChangeAspect="1"/>
          </p:cNvPicPr>
          <p:nvPr/>
        </p:nvPicPr>
        <p:blipFill>
          <a:blip r:embed="rId4"/>
          <a:stretch>
            <a:fillRect/>
          </a:stretch>
        </p:blipFill>
        <p:spPr>
          <a:xfrm>
            <a:off x="1142145" y="541153"/>
            <a:ext cx="2779487" cy="2677887"/>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3" name="Picture 4">
            <a:extLst>
              <a:ext uri="{FF2B5EF4-FFF2-40B4-BE49-F238E27FC236}">
                <a16:creationId xmlns:a16="http://schemas.microsoft.com/office/drawing/2014/main" id="{45AE8704-1EF5-DBFE-7B70-E288716C85EA}"/>
              </a:ext>
            </a:extLst>
          </p:cNvPr>
          <p:cNvPicPr>
            <a:picLocks noChangeAspect="1"/>
          </p:cNvPicPr>
          <p:nvPr/>
        </p:nvPicPr>
        <p:blipFill>
          <a:blip r:embed="rId5"/>
          <a:stretch>
            <a:fillRect/>
          </a:stretch>
        </p:blipFill>
        <p:spPr>
          <a:xfrm>
            <a:off x="1139139" y="3398651"/>
            <a:ext cx="2779487" cy="2677887"/>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30056797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06E0B-69FA-8EB0-A5DD-461496D59267}"/>
              </a:ext>
            </a:extLst>
          </p:cNvPr>
          <p:cNvSpPr>
            <a:spLocks noGrp="1"/>
          </p:cNvSpPr>
          <p:nvPr>
            <p:ph type="title"/>
          </p:nvPr>
        </p:nvSpPr>
        <p:spPr>
          <a:xfrm>
            <a:off x="1243633" y="544551"/>
            <a:ext cx="9905998" cy="985025"/>
          </a:xfrm>
        </p:spPr>
        <p:txBody>
          <a:bodyPr>
            <a:normAutofit/>
          </a:bodyPr>
          <a:lstStyle/>
          <a:p>
            <a:pPr algn="ctr"/>
            <a:r>
              <a:rPr lang="en-US" sz="4400" b="1" err="1">
                <a:solidFill>
                  <a:srgbClr val="FFC000"/>
                </a:solidFill>
                <a:effectLst>
                  <a:glow rad="38100">
                    <a:prstClr val="black">
                      <a:lumMod val="65000"/>
                      <a:lumOff val="35000"/>
                      <a:alpha val="40000"/>
                    </a:prstClr>
                  </a:glow>
                  <a:outerShdw blurRad="28575" dist="38100" dir="14040000" algn="tl" rotWithShape="0">
                    <a:srgbClr val="000000">
                      <a:alpha val="25000"/>
                    </a:srgbClr>
                  </a:outerShdw>
                </a:effectLst>
                <a:latin typeface="Comic Sans MS"/>
              </a:rPr>
              <a:t>Faq's</a:t>
            </a:r>
            <a:endParaRPr lang="en-US" sz="4400" b="1">
              <a:solidFill>
                <a:srgbClr val="FFC000"/>
              </a:solidFill>
              <a:effectLst>
                <a:glow rad="38100">
                  <a:prstClr val="black">
                    <a:lumMod val="65000"/>
                    <a:lumOff val="35000"/>
                    <a:alpha val="40000"/>
                  </a:prstClr>
                </a:glow>
                <a:outerShdw blurRad="28575" dist="38100" dir="14040000" algn="tl" rotWithShape="0">
                  <a:srgbClr val="000000">
                    <a:alpha val="25000"/>
                  </a:srgbClr>
                </a:outerShdw>
              </a:effectLst>
              <a:latin typeface="Comic Sans MS"/>
            </a:endParaRPr>
          </a:p>
        </p:txBody>
      </p:sp>
      <p:sp>
        <p:nvSpPr>
          <p:cNvPr id="3" name="Content Placeholder 2">
            <a:extLst>
              <a:ext uri="{FF2B5EF4-FFF2-40B4-BE49-F238E27FC236}">
                <a16:creationId xmlns:a16="http://schemas.microsoft.com/office/drawing/2014/main" id="{E19C6936-7442-F1F5-3DBA-AA79D2FABC00}"/>
              </a:ext>
            </a:extLst>
          </p:cNvPr>
          <p:cNvSpPr>
            <a:spLocks noGrp="1"/>
          </p:cNvSpPr>
          <p:nvPr>
            <p:ph idx="1"/>
          </p:nvPr>
        </p:nvSpPr>
        <p:spPr>
          <a:xfrm>
            <a:off x="593145" y="1384610"/>
            <a:ext cx="11086168" cy="5103541"/>
          </a:xfrm>
        </p:spPr>
        <p:txBody>
          <a:bodyPr>
            <a:normAutofit fontScale="85000" lnSpcReduction="10000"/>
          </a:bodyPr>
          <a:lstStyle/>
          <a:p>
            <a:pPr marL="342900" indent="-342900"/>
            <a:r>
              <a:rPr lang="en-US" dirty="0">
                <a:effectLst>
                  <a:glow rad="38100">
                    <a:prstClr val="black">
                      <a:lumMod val="50000"/>
                      <a:lumOff val="50000"/>
                      <a:alpha val="20000"/>
                    </a:prstClr>
                  </a:glow>
                  <a:outerShdw blurRad="44450" dist="12700" dir="13860000" algn="tl" rotWithShape="0">
                    <a:srgbClr val="000000">
                      <a:alpha val="20000"/>
                    </a:srgbClr>
                  </a:outerShdw>
                </a:effectLst>
              </a:rPr>
              <a:t>How many classes do I have to take?</a:t>
            </a:r>
            <a:endParaRPr lang="en-US" dirty="0"/>
          </a:p>
          <a:p>
            <a:pPr marL="800100" lvl="1" indent="-342900">
              <a:buClr>
                <a:srgbClr val="FFFFFF"/>
              </a:buClr>
            </a:pPr>
            <a:r>
              <a:rPr lang="en-US" dirty="0">
                <a:effectLst>
                  <a:glow rad="38100">
                    <a:prstClr val="black">
                      <a:lumMod val="50000"/>
                      <a:lumOff val="50000"/>
                      <a:alpha val="20000"/>
                    </a:prstClr>
                  </a:glow>
                  <a:outerShdw blurRad="44450" dist="12700" dir="13860000" algn="tl" rotWithShape="0">
                    <a:srgbClr val="000000">
                      <a:alpha val="20000"/>
                    </a:srgbClr>
                  </a:outerShdw>
                </a:effectLst>
              </a:rPr>
              <a:t>6 classes are a full schedule at North Star</a:t>
            </a:r>
          </a:p>
          <a:p>
            <a:pPr marL="342900" indent="-342900">
              <a:buClr>
                <a:srgbClr val="FFFFFF"/>
              </a:buClr>
            </a:pPr>
            <a:r>
              <a:rPr lang="en-US" dirty="0">
                <a:effectLst>
                  <a:glow rad="38100">
                    <a:prstClr val="black">
                      <a:lumMod val="50000"/>
                      <a:lumOff val="50000"/>
                      <a:alpha val="20000"/>
                    </a:prstClr>
                  </a:glow>
                  <a:outerShdw blurRad="44450" dist="12700" dir="13860000" algn="tl" rotWithShape="0">
                    <a:srgbClr val="000000">
                      <a:alpha val="20000"/>
                    </a:srgbClr>
                  </a:outerShdw>
                </a:effectLst>
              </a:rPr>
              <a:t>Can I take courses at my zone school?</a:t>
            </a:r>
          </a:p>
          <a:p>
            <a:pPr marL="800100" lvl="1" indent="-342900">
              <a:buClr>
                <a:srgbClr val="FFFFFF"/>
              </a:buClr>
            </a:pPr>
            <a:r>
              <a:rPr lang="en-US" dirty="0">
                <a:effectLst>
                  <a:glow rad="38100">
                    <a:prstClr val="black">
                      <a:lumMod val="50000"/>
                      <a:lumOff val="50000"/>
                      <a:alpha val="20000"/>
                    </a:prstClr>
                  </a:glow>
                  <a:outerShdw blurRad="44450" dist="12700" dir="13860000" algn="tl" rotWithShape="0">
                    <a:srgbClr val="000000">
                      <a:alpha val="20000"/>
                    </a:srgbClr>
                  </a:outerShdw>
                </a:effectLst>
              </a:rPr>
              <a:t>Students can take classes that are not offered at North Star with the permission of the zone school</a:t>
            </a:r>
          </a:p>
          <a:p>
            <a:pPr marL="342900" indent="-342900">
              <a:buClr>
                <a:srgbClr val="FFFFFF"/>
              </a:buClr>
            </a:pPr>
            <a:r>
              <a:rPr lang="en-US" dirty="0">
                <a:effectLst>
                  <a:glow rad="38100">
                    <a:prstClr val="black">
                      <a:lumMod val="50000"/>
                      <a:lumOff val="50000"/>
                      <a:alpha val="20000"/>
                    </a:prstClr>
                  </a:glow>
                  <a:outerShdw blurRad="44450" dist="12700" dir="13860000" algn="tl" rotWithShape="0">
                    <a:srgbClr val="000000">
                      <a:alpha val="20000"/>
                    </a:srgbClr>
                  </a:outerShdw>
                </a:effectLst>
              </a:rPr>
              <a:t>Can I play sports or be a part of clubs at my zone school?</a:t>
            </a:r>
          </a:p>
          <a:p>
            <a:pPr marL="800100" lvl="1" indent="-342900">
              <a:buClr>
                <a:srgbClr val="FFFFFF"/>
              </a:buClr>
            </a:pPr>
            <a:r>
              <a:rPr lang="en-US" dirty="0">
                <a:effectLst>
                  <a:glow rad="38100">
                    <a:prstClr val="black">
                      <a:lumMod val="50000"/>
                      <a:lumOff val="50000"/>
                      <a:alpha val="20000"/>
                    </a:prstClr>
                  </a:glow>
                  <a:outerShdw blurRad="44450" dist="12700" dir="13860000" algn="tl" rotWithShape="0">
                    <a:srgbClr val="000000">
                      <a:alpha val="20000"/>
                    </a:srgbClr>
                  </a:outerShdw>
                </a:effectLst>
              </a:rPr>
              <a:t>Yes</a:t>
            </a:r>
          </a:p>
          <a:p>
            <a:pPr marL="342900" indent="-342900">
              <a:buClr>
                <a:srgbClr val="FFFFFF"/>
              </a:buClr>
            </a:pPr>
            <a:r>
              <a:rPr lang="en-US" dirty="0" err="1">
                <a:effectLst>
                  <a:glow rad="38100">
                    <a:prstClr val="black">
                      <a:lumMod val="50000"/>
                      <a:lumOff val="50000"/>
                      <a:alpha val="20000"/>
                    </a:prstClr>
                  </a:glow>
                  <a:outerShdw blurRad="44450" dist="12700" dir="13860000" algn="tl" rotWithShape="0">
                    <a:srgbClr val="000000">
                      <a:alpha val="20000"/>
                    </a:srgbClr>
                  </a:outerShdw>
                </a:effectLst>
              </a:rPr>
              <a:t>CAn</a:t>
            </a:r>
            <a:r>
              <a:rPr lang="en-US" dirty="0">
                <a:effectLst>
                  <a:glow rad="38100">
                    <a:prstClr val="black">
                      <a:lumMod val="50000"/>
                      <a:lumOff val="50000"/>
                      <a:alpha val="20000"/>
                    </a:prstClr>
                  </a:glow>
                  <a:outerShdw blurRad="44450" dist="12700" dir="13860000" algn="tl" rotWithShape="0">
                    <a:srgbClr val="000000">
                      <a:alpha val="20000"/>
                    </a:srgbClr>
                  </a:outerShdw>
                </a:effectLst>
              </a:rPr>
              <a:t> I take Dual Credit courses through TMCC, WNC, UNR, </a:t>
            </a:r>
            <a:r>
              <a:rPr lang="en-US" dirty="0" err="1">
                <a:effectLst>
                  <a:glow rad="38100">
                    <a:prstClr val="black">
                      <a:lumMod val="50000"/>
                      <a:lumOff val="50000"/>
                      <a:alpha val="20000"/>
                    </a:prstClr>
                  </a:glow>
                  <a:outerShdw blurRad="44450" dist="12700" dir="13860000" algn="tl" rotWithShape="0">
                    <a:srgbClr val="000000">
                      <a:alpha val="20000"/>
                    </a:srgbClr>
                  </a:outerShdw>
                </a:effectLst>
              </a:rPr>
              <a:t>etc</a:t>
            </a:r>
          </a:p>
          <a:p>
            <a:pPr marL="800100" lvl="1" indent="-342900">
              <a:buClr>
                <a:srgbClr val="FFFFFF"/>
              </a:buClr>
            </a:pPr>
            <a:r>
              <a:rPr lang="en-US" dirty="0">
                <a:effectLst>
                  <a:glow rad="38100">
                    <a:prstClr val="black">
                      <a:lumMod val="50000"/>
                      <a:lumOff val="50000"/>
                      <a:alpha val="20000"/>
                    </a:prstClr>
                  </a:glow>
                  <a:outerShdw blurRad="44450" dist="12700" dir="13860000" algn="tl" rotWithShape="0">
                    <a:srgbClr val="000000">
                      <a:alpha val="20000"/>
                    </a:srgbClr>
                  </a:outerShdw>
                </a:effectLst>
              </a:rPr>
              <a:t>Yes, you will need to visit the college website to start the process and review criteria</a:t>
            </a:r>
          </a:p>
          <a:p>
            <a:pPr marL="342900" indent="-342900">
              <a:buClr>
                <a:srgbClr val="FFFFFF"/>
              </a:buClr>
            </a:pPr>
            <a:r>
              <a:rPr lang="en-US" dirty="0">
                <a:effectLst>
                  <a:glow rad="38100">
                    <a:prstClr val="black">
                      <a:lumMod val="50000"/>
                      <a:lumOff val="50000"/>
                      <a:alpha val="20000"/>
                    </a:prstClr>
                  </a:glow>
                  <a:outerShdw blurRad="44450" dist="12700" dir="13860000" algn="tl" rotWithShape="0">
                    <a:srgbClr val="000000">
                      <a:alpha val="20000"/>
                    </a:srgbClr>
                  </a:outerShdw>
                </a:effectLst>
              </a:rPr>
              <a:t>If I fail a class, do you do summer school?</a:t>
            </a:r>
          </a:p>
          <a:p>
            <a:pPr marL="800100" lvl="1" indent="-342900">
              <a:buClr>
                <a:srgbClr val="FFFFFF"/>
              </a:buClr>
            </a:pPr>
            <a:r>
              <a:rPr lang="en-US" dirty="0">
                <a:effectLst>
                  <a:glow rad="38100">
                    <a:prstClr val="black">
                      <a:lumMod val="50000"/>
                      <a:lumOff val="50000"/>
                      <a:alpha val="20000"/>
                    </a:prstClr>
                  </a:glow>
                  <a:outerShdw blurRad="44450" dist="12700" dir="13860000" algn="tl" rotWithShape="0">
                    <a:srgbClr val="000000">
                      <a:alpha val="20000"/>
                    </a:srgbClr>
                  </a:outerShdw>
                </a:effectLst>
              </a:rPr>
              <a:t>Yes, we will offer summer school online, but we are limited with the number of spots we have and must prioritize upper classmen.</a:t>
            </a:r>
          </a:p>
          <a:p>
            <a:pPr marL="800100" lvl="1" indent="-342900">
              <a:buClr>
                <a:srgbClr val="FFFFFF"/>
              </a:buClr>
            </a:pPr>
            <a:r>
              <a:rPr lang="en-US" dirty="0">
                <a:effectLst>
                  <a:glow rad="38100">
                    <a:prstClr val="black">
                      <a:lumMod val="50000"/>
                      <a:lumOff val="50000"/>
                      <a:alpha val="20000"/>
                    </a:prstClr>
                  </a:glow>
                  <a:outerShdw blurRad="44450" dist="12700" dir="13860000" algn="tl" rotWithShape="0">
                    <a:srgbClr val="000000">
                      <a:alpha val="20000"/>
                    </a:srgbClr>
                  </a:outerShdw>
                </a:effectLst>
              </a:rPr>
              <a:t>You are able to sign up at your zone school</a:t>
            </a:r>
          </a:p>
          <a:p>
            <a:pPr marL="342900" indent="-342900">
              <a:buClr>
                <a:srgbClr val="FFFFFF"/>
              </a:buClr>
            </a:pPr>
            <a:r>
              <a:rPr lang="en-US">
                <a:effectLst>
                  <a:glow rad="38100">
                    <a:prstClr val="black">
                      <a:lumMod val="50000"/>
                      <a:lumOff val="50000"/>
                      <a:alpha val="20000"/>
                    </a:prstClr>
                  </a:glow>
                  <a:outerShdw blurRad="44450" dist="12700" dir="13860000" algn="tl" rotWithShape="0">
                    <a:srgbClr val="000000">
                      <a:alpha val="20000"/>
                    </a:srgbClr>
                  </a:outerShdw>
                </a:effectLst>
              </a:rPr>
              <a:t>Can I go back to my zone school, if online is not for me?</a:t>
            </a:r>
          </a:p>
          <a:p>
            <a:pPr marL="800100" lvl="1" indent="-342900">
              <a:buClr>
                <a:srgbClr val="FFFFFF"/>
              </a:buClr>
            </a:pPr>
            <a:r>
              <a:rPr lang="en-US" dirty="0">
                <a:effectLst>
                  <a:glow rad="38100">
                    <a:prstClr val="black">
                      <a:lumMod val="50000"/>
                      <a:lumOff val="50000"/>
                      <a:alpha val="20000"/>
                    </a:prstClr>
                  </a:glow>
                  <a:outerShdw blurRad="44450" dist="12700" dir="13860000" algn="tl" rotWithShape="0">
                    <a:srgbClr val="000000">
                      <a:alpha val="20000"/>
                    </a:srgbClr>
                  </a:outerShdw>
                </a:effectLst>
              </a:rPr>
              <a:t>Yes, you are able to transfer back, just like being in any other school, but like any other school you are responsible for taking finals at the "new" School and you may have been ahead or behind in the curriculum before transferring.</a:t>
            </a:r>
          </a:p>
        </p:txBody>
      </p:sp>
    </p:spTree>
    <p:extLst>
      <p:ext uri="{BB962C8B-B14F-4D97-AF65-F5344CB8AC3E}">
        <p14:creationId xmlns:p14="http://schemas.microsoft.com/office/powerpoint/2010/main" val="1486353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a:xfrm>
            <a:off x="154008" y="205082"/>
            <a:ext cx="6136636" cy="2111962"/>
          </a:xfrm>
        </p:spPr>
        <p:txBody>
          <a:bodyPr>
            <a:noAutofit/>
          </a:bodyPr>
          <a:lstStyle/>
          <a:p>
            <a:pPr algn="ctr">
              <a:defRPr/>
            </a:pPr>
            <a:r>
              <a:rPr lang="en-US" sz="4000" b="1" dirty="0">
                <a:latin typeface="Comic Sans MS"/>
              </a:rPr>
              <a:t>How to contact me??</a:t>
            </a:r>
            <a:endParaRPr lang="en-US" sz="4000" b="1" dirty="0">
              <a:effectLst>
                <a:glow rad="38100">
                  <a:prstClr val="black">
                    <a:lumMod val="65000"/>
                    <a:lumOff val="35000"/>
                    <a:alpha val="40000"/>
                  </a:prstClr>
                </a:glow>
                <a:outerShdw blurRad="28575" dist="38100" dir="14040000" algn="tl" rotWithShape="0">
                  <a:srgbClr val="000000">
                    <a:alpha val="25000"/>
                  </a:srgbClr>
                </a:outerShdw>
              </a:effectLst>
              <a:latin typeface="Comic Sans MS"/>
            </a:endParaRPr>
          </a:p>
        </p:txBody>
      </p:sp>
      <p:sp>
        <p:nvSpPr>
          <p:cNvPr id="16387" name="Rectangle 6"/>
          <p:cNvSpPr>
            <a:spLocks noGrp="1" noChangeArrowheads="1"/>
          </p:cNvSpPr>
          <p:nvPr>
            <p:ph idx="1"/>
          </p:nvPr>
        </p:nvSpPr>
        <p:spPr>
          <a:xfrm>
            <a:off x="191637" y="2234259"/>
            <a:ext cx="6625819" cy="4627386"/>
          </a:xfrm>
        </p:spPr>
        <p:txBody>
          <a:bodyPr vert="horz" lIns="91440" tIns="45720" rIns="91440" bIns="45720" rtlCol="0">
            <a:normAutofit fontScale="70000" lnSpcReduction="20000"/>
          </a:bodyPr>
          <a:lstStyle/>
          <a:p>
            <a:pPr marL="137160" indent="0">
              <a:lnSpc>
                <a:spcPct val="90000"/>
              </a:lnSpc>
              <a:buNone/>
              <a:defRPr/>
            </a:pPr>
            <a:r>
              <a:rPr lang="en-US" sz="2800" b="1" dirty="0">
                <a:solidFill>
                  <a:srgbClr val="FFFF00"/>
                </a:soli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For High School Questions or Appointments </a:t>
            </a:r>
            <a:endParaRPr lang="en-US"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pPr marL="137160" indent="0">
              <a:lnSpc>
                <a:spcPct val="90000"/>
              </a:lnSpc>
              <a:buNone/>
              <a:defRPr/>
            </a:pP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Mrs. McLaughlin(High School Counselor)</a:t>
            </a:r>
            <a:endParaRPr lang="en-US" dirty="0">
              <a:effectLst>
                <a:glow rad="38100">
                  <a:prstClr val="black">
                    <a:lumMod val="50000"/>
                    <a:lumOff val="50000"/>
                    <a:alpha val="20000"/>
                  </a:prstClr>
                </a:glow>
                <a:outerShdw blurRad="44450" dist="12700" dir="13860000" algn="tl" rotWithShape="0">
                  <a:srgbClr val="000000">
                    <a:alpha val="20000"/>
                  </a:srgbClr>
                </a:outerShdw>
              </a:effectLst>
            </a:endParaRPr>
          </a:p>
          <a:p>
            <a:pPr marL="137160" indent="0">
              <a:lnSpc>
                <a:spcPct val="90000"/>
              </a:lnSpc>
              <a:buNone/>
              <a:defRPr/>
            </a:pPr>
            <a:r>
              <a:rPr lang="en-US" sz="28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Meeting Link: </a:t>
            </a: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hlinkClick r:id="rId3"/>
              </a:rPr>
              <a:t>https://tinyurl.com/McLaughlinHeather</a:t>
            </a:r>
            <a:endParaRPr lang="en-US" sz="2800" dirty="0" err="1">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pPr marL="137160" indent="0">
              <a:lnSpc>
                <a:spcPct val="90000"/>
              </a:lnSpc>
              <a:buNone/>
              <a:defRPr/>
            </a:pP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WCSD Email: </a:t>
            </a: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hlinkClick r:id="rId4"/>
              </a:rPr>
              <a:t>Heather.McLaughlin@washoeschools.net</a:t>
            </a:r>
            <a:endPar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pPr marL="137160" indent="0">
              <a:lnSpc>
                <a:spcPct val="90000"/>
              </a:lnSpc>
              <a:buNone/>
              <a:defRPr/>
            </a:pP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Phone: 775-353-6909</a:t>
            </a:r>
          </a:p>
          <a:p>
            <a:pPr marL="137160" indent="0">
              <a:lnSpc>
                <a:spcPct val="90000"/>
              </a:lnSpc>
              <a:buNone/>
              <a:defRPr/>
            </a:pPr>
            <a:endParaRPr lang="en-US" sz="2800" dirty="0">
              <a:effectLst>
                <a:glow rad="38100">
                  <a:prstClr val="black">
                    <a:lumMod val="50000"/>
                    <a:lumOff val="50000"/>
                    <a:alpha val="20000"/>
                  </a:prstClr>
                </a:glow>
                <a:outerShdw blurRad="44450" dist="12700" dir="13860000" algn="tl" rotWithShape="0">
                  <a:srgbClr val="000000">
                    <a:alpha val="20000"/>
                  </a:srgbClr>
                </a:outerShdw>
              </a:effectLst>
            </a:endParaRPr>
          </a:p>
          <a:p>
            <a:pPr marL="480060" indent="-342900">
              <a:lnSpc>
                <a:spcPct val="90000"/>
              </a:lnSpc>
              <a:buClr>
                <a:srgbClr val="F9F9F9"/>
              </a:buClr>
              <a:buSzPct val="114999"/>
              <a:defRPr/>
            </a:pPr>
            <a:endParaRPr lang="en-US" sz="2800" dirty="0"/>
          </a:p>
          <a:p>
            <a:pPr marL="548640" indent="-411480">
              <a:lnSpc>
                <a:spcPct val="90000"/>
              </a:lnSpc>
              <a:buClr>
                <a:schemeClr val="tx1">
                  <a:shade val="95000"/>
                </a:schemeClr>
              </a:buClr>
              <a:buFont typeface="Wingdings 2"/>
              <a:buChar char=""/>
              <a:defRPr/>
            </a:pPr>
            <a:r>
              <a:rPr lang="en-US" sz="2800" dirty="0"/>
              <a:t>See The North Star Counseling website For More Info </a:t>
            </a:r>
            <a:r>
              <a:rPr lang="en-US" sz="2800" dirty="0">
                <a:hlinkClick r:id="rId5"/>
              </a:rPr>
              <a:t>https://www.washoeschools.net/nscounseling</a:t>
            </a:r>
            <a:r>
              <a:rPr lang="en-US" sz="2800" dirty="0"/>
              <a:t>  </a:t>
            </a:r>
            <a:endParaRPr lang="en-US" sz="2800" dirty="0">
              <a:effectLst>
                <a:glow rad="38100">
                  <a:prstClr val="black">
                    <a:lumMod val="50000"/>
                    <a:lumOff val="50000"/>
                    <a:alpha val="20000"/>
                  </a:prstClr>
                </a:glow>
                <a:outerShdw blurRad="44450" dist="12700" dir="13860000" algn="tl" rotWithShape="0">
                  <a:srgbClr val="000000">
                    <a:alpha val="20000"/>
                  </a:srgbClr>
                </a:outerShdw>
              </a:effectLst>
            </a:endParaRPr>
          </a:p>
          <a:p>
            <a:pPr marL="548640" indent="-411480">
              <a:lnSpc>
                <a:spcPct val="90000"/>
              </a:lnSpc>
              <a:buClr>
                <a:schemeClr val="tx1">
                  <a:shade val="95000"/>
                </a:schemeClr>
              </a:buClr>
              <a:buFont typeface="Wingdings 2"/>
              <a:buChar char=""/>
              <a:defRPr/>
            </a:pPr>
            <a:endParaRPr lang="en-US" sz="2800" dirty="0">
              <a:effectLst>
                <a:glow rad="38100">
                  <a:prstClr val="black">
                    <a:lumMod val="50000"/>
                    <a:lumOff val="50000"/>
                    <a:alpha val="20000"/>
                  </a:prstClr>
                </a:glow>
                <a:outerShdw blurRad="44450" dist="12700" dir="13860000" algn="tl" rotWithShape="0">
                  <a:srgbClr val="000000">
                    <a:alpha val="20000"/>
                  </a:srgbClr>
                </a:outerShdw>
              </a:effectLst>
            </a:endParaRPr>
          </a:p>
          <a:p>
            <a:pPr marL="137160" indent="0">
              <a:lnSpc>
                <a:spcPct val="90000"/>
              </a:lnSpc>
              <a:buClr>
                <a:schemeClr val="tx1">
                  <a:shade val="95000"/>
                </a:schemeClr>
              </a:buClr>
              <a:buNone/>
              <a:defRPr/>
            </a:pPr>
            <a:br>
              <a:rPr lang="en-US" sz="700" dirty="0"/>
            </a:br>
            <a:endParaRPr lang="en-US" sz="700"/>
          </a:p>
          <a:p>
            <a:pPr marL="548640" indent="-411480">
              <a:lnSpc>
                <a:spcPct val="90000"/>
              </a:lnSpc>
              <a:buClr>
                <a:schemeClr val="tx1">
                  <a:shade val="95000"/>
                </a:schemeClr>
              </a:buClr>
              <a:buNone/>
              <a:defRPr/>
            </a:pPr>
            <a:endParaRPr lang="en-US" sz="700"/>
          </a:p>
        </p:txBody>
      </p:sp>
      <p:pic>
        <p:nvPicPr>
          <p:cNvPr id="2" name="Picture 2" descr="Person using laptop and mobile phone">
            <a:extLst>
              <a:ext uri="{FF2B5EF4-FFF2-40B4-BE49-F238E27FC236}">
                <a16:creationId xmlns:a16="http://schemas.microsoft.com/office/drawing/2014/main" id="{04A9E973-F987-A2B6-88F0-8454BFFFFF8E}"/>
              </a:ext>
            </a:extLst>
          </p:cNvPr>
          <p:cNvPicPr>
            <a:picLocks noChangeAspect="1"/>
          </p:cNvPicPr>
          <p:nvPr/>
        </p:nvPicPr>
        <p:blipFill rotWithShape="1">
          <a:blip r:embed="rId6"/>
          <a:srcRect r="12020" b="-2"/>
          <a:stretch/>
        </p:blipFill>
        <p:spPr>
          <a:xfrm>
            <a:off x="6747659" y="748587"/>
            <a:ext cx="5063375" cy="4278785"/>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2692232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E95CB-18AB-F707-7F65-CDED4EF0DE5F}"/>
              </a:ext>
            </a:extLst>
          </p:cNvPr>
          <p:cNvSpPr>
            <a:spLocks noGrp="1"/>
          </p:cNvSpPr>
          <p:nvPr>
            <p:ph type="title"/>
          </p:nvPr>
        </p:nvSpPr>
        <p:spPr>
          <a:xfrm>
            <a:off x="643192" y="609600"/>
            <a:ext cx="3643674" cy="1905000"/>
          </a:xfrm>
        </p:spPr>
        <p:txBody>
          <a:bodyPr>
            <a:normAutofit/>
          </a:bodyPr>
          <a:lstStyle/>
          <a:p>
            <a:r>
              <a:rPr lang="en-US" sz="2800">
                <a:effectLst>
                  <a:glow rad="38100">
                    <a:prstClr val="black">
                      <a:lumMod val="65000"/>
                      <a:lumOff val="35000"/>
                      <a:alpha val="40000"/>
                    </a:prstClr>
                  </a:glow>
                  <a:outerShdw blurRad="28575" dist="38100" dir="14040000" algn="tl" rotWithShape="0">
                    <a:srgbClr val="000000">
                      <a:alpha val="25000"/>
                    </a:srgbClr>
                  </a:outerShdw>
                </a:effectLst>
                <a:latin typeface="Comic Sans MS"/>
              </a:rPr>
              <a:t>Questions????</a:t>
            </a:r>
          </a:p>
        </p:txBody>
      </p:sp>
      <p:sp>
        <p:nvSpPr>
          <p:cNvPr id="8" name="Content Placeholder 7">
            <a:extLst>
              <a:ext uri="{FF2B5EF4-FFF2-40B4-BE49-F238E27FC236}">
                <a16:creationId xmlns:a16="http://schemas.microsoft.com/office/drawing/2014/main" id="{E12693BF-7E0A-EAA3-E37F-5DFA129DE66E}"/>
              </a:ext>
            </a:extLst>
          </p:cNvPr>
          <p:cNvSpPr>
            <a:spLocks noGrp="1"/>
          </p:cNvSpPr>
          <p:nvPr>
            <p:ph idx="1"/>
          </p:nvPr>
        </p:nvSpPr>
        <p:spPr>
          <a:xfrm>
            <a:off x="643192" y="2666999"/>
            <a:ext cx="3643674" cy="3216276"/>
          </a:xfrm>
        </p:spPr>
        <p:txBody>
          <a:bodyPr>
            <a:normAutofit/>
          </a:bodyPr>
          <a:lstStyle/>
          <a:p>
            <a:endParaRPr lang="en-US" sz="1800"/>
          </a:p>
        </p:txBody>
      </p:sp>
      <p:pic>
        <p:nvPicPr>
          <p:cNvPr id="4" name="Content Placeholder 3" descr="Close-up of raised hands at office training with speaker out of focus in background">
            <a:extLst>
              <a:ext uri="{FF2B5EF4-FFF2-40B4-BE49-F238E27FC236}">
                <a16:creationId xmlns:a16="http://schemas.microsoft.com/office/drawing/2014/main" id="{A9621088-AA06-22B6-972C-A84D1ED7F7FA}"/>
              </a:ext>
            </a:extLst>
          </p:cNvPr>
          <p:cNvPicPr>
            <a:picLocks noChangeAspect="1"/>
          </p:cNvPicPr>
          <p:nvPr/>
        </p:nvPicPr>
        <p:blipFill rotWithShape="1">
          <a:blip r:embed="rId3"/>
          <a:srcRect l="5538" r="6482" b="-2"/>
          <a:stretch/>
        </p:blipFill>
        <p:spPr>
          <a:xfrm>
            <a:off x="4630994" y="645106"/>
            <a:ext cx="6916633" cy="524774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560473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9851" y="1430179"/>
            <a:ext cx="3029313" cy="3675908"/>
          </a:xfrm>
        </p:spPr>
        <p:txBody>
          <a:bodyPr anchor="ctr">
            <a:normAutofit/>
          </a:bodyPr>
          <a:lstStyle/>
          <a:p>
            <a:pPr algn="ctr"/>
            <a:r>
              <a:rPr lang="en-US" sz="4000" dirty="0"/>
              <a:t>What will you learn today?</a:t>
            </a:r>
            <a:endParaRPr lang="en-US"/>
          </a:p>
        </p:txBody>
      </p:sp>
      <p:graphicFrame>
        <p:nvGraphicFramePr>
          <p:cNvPr id="20" name="Content Placeholder 2">
            <a:extLst>
              <a:ext uri="{FF2B5EF4-FFF2-40B4-BE49-F238E27FC236}">
                <a16:creationId xmlns:a16="http://schemas.microsoft.com/office/drawing/2014/main" id="{AFE11963-90AB-8932-9ED0-147E991E2ADE}"/>
              </a:ext>
            </a:extLst>
          </p:cNvPr>
          <p:cNvGraphicFramePr/>
          <p:nvPr>
            <p:extLst>
              <p:ext uri="{D42A27DB-BD31-4B8C-83A1-F6EECF244321}">
                <p14:modId xmlns:p14="http://schemas.microsoft.com/office/powerpoint/2010/main" val="3050279767"/>
              </p:ext>
            </p:extLst>
          </p:nvPr>
        </p:nvGraphicFramePr>
        <p:xfrm>
          <a:off x="5054375" y="965200"/>
          <a:ext cx="6046133" cy="46058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507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9931" y="477896"/>
            <a:ext cx="4716462" cy="1905000"/>
          </a:xfrm>
        </p:spPr>
        <p:txBody>
          <a:bodyPr>
            <a:normAutofit/>
          </a:bodyPr>
          <a:lstStyle/>
          <a:p>
            <a:pPr algn="ctr"/>
            <a:r>
              <a:rPr lang="en-US" b="1" dirty="0">
                <a:solidFill>
                  <a:schemeClr val="tx1"/>
                </a:solidFill>
              </a:rPr>
              <a:t>What are some differences </a:t>
            </a:r>
            <a:br>
              <a:rPr lang="en-US" b="1" dirty="0">
                <a:solidFill>
                  <a:schemeClr val="tx1"/>
                </a:solidFill>
              </a:rPr>
            </a:br>
            <a:r>
              <a:rPr lang="en-US" b="1" dirty="0">
                <a:solidFill>
                  <a:schemeClr val="tx1"/>
                </a:solidFill>
              </a:rPr>
              <a:t>between MS and HS?</a:t>
            </a:r>
            <a:endParaRPr lang="en-US">
              <a:solidFill>
                <a:schemeClr val="tx1"/>
              </a:solidFill>
              <a:effectLst>
                <a:glow rad="38100">
                  <a:prstClr val="black">
                    <a:lumMod val="65000"/>
                    <a:lumOff val="35000"/>
                    <a:alpha val="40000"/>
                  </a:prstClr>
                </a:glow>
                <a:outerShdw blurRad="28575" dist="38100" dir="14040000" algn="tl" rotWithShape="0">
                  <a:srgbClr val="000000">
                    <a:alpha val="25000"/>
                  </a:srgbClr>
                </a:outerShdw>
              </a:effectLst>
            </a:endParaRPr>
          </a:p>
        </p:txBody>
      </p:sp>
      <p:sp>
        <p:nvSpPr>
          <p:cNvPr id="3" name="Content Placeholder 2"/>
          <p:cNvSpPr>
            <a:spLocks noGrp="1"/>
          </p:cNvSpPr>
          <p:nvPr>
            <p:ph idx="1"/>
          </p:nvPr>
        </p:nvSpPr>
        <p:spPr>
          <a:xfrm>
            <a:off x="116006" y="2666999"/>
            <a:ext cx="5741869" cy="3857978"/>
          </a:xfrm>
        </p:spPr>
        <p:txBody>
          <a:bodyPr vert="horz" lIns="91440" tIns="45720" rIns="91440" bIns="45720" rtlCol="0" anchor="ctr">
            <a:noAutofit/>
          </a:bodyPr>
          <a:lstStyle/>
          <a:p>
            <a:pPr>
              <a:lnSpc>
                <a:spcPct val="90000"/>
              </a:lnSpc>
            </a:pPr>
            <a:r>
              <a:rPr lang="en-US" sz="1800" dirty="0">
                <a:solidFill>
                  <a:srgbClr val="FFFF00"/>
                </a:solidFill>
              </a:rPr>
              <a:t>You must earn credits to graduate from High School: This starts in 9th grade!!!!</a:t>
            </a:r>
            <a:endParaRPr lang="en-US" sz="1800" dirty="0">
              <a:solidFill>
                <a:srgbClr val="FFFF00"/>
              </a:solidFill>
              <a:effectLst>
                <a:glow rad="38100">
                  <a:prstClr val="black">
                    <a:lumMod val="50000"/>
                    <a:lumOff val="50000"/>
                    <a:alpha val="20000"/>
                  </a:prstClr>
                </a:glow>
                <a:outerShdw blurRad="44450" dist="12700" dir="13860000" algn="tl" rotWithShape="0">
                  <a:srgbClr val="000000">
                    <a:alpha val="20000"/>
                  </a:srgbClr>
                </a:outerShdw>
              </a:effectLst>
            </a:endParaRPr>
          </a:p>
          <a:p>
            <a:pPr>
              <a:lnSpc>
                <a:spcPct val="90000"/>
              </a:lnSpc>
            </a:pPr>
            <a:r>
              <a:rPr lang="en-US" sz="1800" dirty="0">
                <a:solidFill>
                  <a:srgbClr val="FFFF00"/>
                </a:solidFill>
              </a:rPr>
              <a:t>You will have multiple teachers, typically one for each subject</a:t>
            </a:r>
            <a:endParaRPr lang="en-US" sz="1800" dirty="0">
              <a:solidFill>
                <a:srgbClr val="FFFF00"/>
              </a:solidFill>
              <a:effectLst>
                <a:glow rad="38100">
                  <a:prstClr val="black">
                    <a:lumMod val="50000"/>
                    <a:lumOff val="50000"/>
                    <a:alpha val="20000"/>
                  </a:prstClr>
                </a:glow>
                <a:outerShdw blurRad="44450" dist="12700" dir="13860000" algn="tl" rotWithShape="0">
                  <a:srgbClr val="000000">
                    <a:alpha val="20000"/>
                  </a:srgbClr>
                </a:outerShdw>
              </a:effectLst>
            </a:endParaRPr>
          </a:p>
          <a:p>
            <a:pPr>
              <a:lnSpc>
                <a:spcPct val="90000"/>
              </a:lnSpc>
            </a:pPr>
            <a:r>
              <a:rPr lang="en-US" sz="1800" dirty="0">
                <a:solidFill>
                  <a:srgbClr val="FFFF00"/>
                </a:solidFill>
              </a:rPr>
              <a:t>Every credit is important and counts towards graduation</a:t>
            </a:r>
            <a:endParaRPr lang="en-US" sz="1800" dirty="0">
              <a:solidFill>
                <a:srgbClr val="FFFF00"/>
              </a:solidFill>
              <a:effectLst>
                <a:glow rad="38100">
                  <a:prstClr val="black">
                    <a:lumMod val="50000"/>
                    <a:lumOff val="50000"/>
                    <a:alpha val="20000"/>
                  </a:prstClr>
                </a:glow>
                <a:outerShdw blurRad="44450" dist="12700" dir="13860000" algn="tl" rotWithShape="0">
                  <a:srgbClr val="000000">
                    <a:alpha val="20000"/>
                  </a:srgbClr>
                </a:outerShdw>
              </a:effectLst>
            </a:endParaRPr>
          </a:p>
          <a:p>
            <a:pPr>
              <a:lnSpc>
                <a:spcPct val="90000"/>
              </a:lnSpc>
            </a:pPr>
            <a:r>
              <a:rPr lang="en-US" sz="1800" dirty="0">
                <a:solidFill>
                  <a:srgbClr val="FFFF00"/>
                </a:solidFill>
              </a:rPr>
              <a:t>Your freshmen year counts! Colleges look at all years</a:t>
            </a:r>
            <a:endParaRPr lang="en-US" sz="1800" dirty="0">
              <a:solidFill>
                <a:srgbClr val="FFFF00"/>
              </a:solidFill>
              <a:effectLst>
                <a:glow rad="38100">
                  <a:prstClr val="black">
                    <a:lumMod val="50000"/>
                    <a:lumOff val="50000"/>
                    <a:alpha val="20000"/>
                  </a:prstClr>
                </a:glow>
                <a:outerShdw blurRad="44450" dist="12700" dir="13860000" algn="tl" rotWithShape="0">
                  <a:srgbClr val="000000">
                    <a:alpha val="20000"/>
                  </a:srgbClr>
                </a:outerShdw>
              </a:effectLst>
            </a:endParaRPr>
          </a:p>
          <a:p>
            <a:pPr>
              <a:lnSpc>
                <a:spcPct val="90000"/>
              </a:lnSpc>
            </a:pPr>
            <a:r>
              <a:rPr lang="en-US" sz="1800" dirty="0">
                <a:solidFill>
                  <a:srgbClr val="FFFF00"/>
                </a:solidFill>
              </a:rPr>
              <a:t>Keeping up with courses is much harder and requires a strong WORK ETHIC!</a:t>
            </a:r>
            <a:endParaRPr lang="en-US" sz="1800" dirty="0">
              <a:solidFill>
                <a:srgbClr val="FFFF00"/>
              </a:solidFill>
              <a:effectLst>
                <a:glow rad="38100">
                  <a:prstClr val="black">
                    <a:lumMod val="50000"/>
                    <a:lumOff val="50000"/>
                    <a:alpha val="20000"/>
                  </a:prstClr>
                </a:glow>
                <a:outerShdw blurRad="44450" dist="12700" dir="13860000" algn="tl" rotWithShape="0">
                  <a:srgbClr val="000000">
                    <a:alpha val="20000"/>
                  </a:srgbClr>
                </a:outerShdw>
              </a:effectLst>
            </a:endParaRPr>
          </a:p>
          <a:p>
            <a:pPr>
              <a:lnSpc>
                <a:spcPct val="90000"/>
              </a:lnSpc>
            </a:pPr>
            <a:r>
              <a:rPr lang="en-US" sz="1800" dirty="0">
                <a:solidFill>
                  <a:srgbClr val="FFFF00"/>
                </a:solidFill>
              </a:rPr>
              <a:t>Deadlines are much more strict</a:t>
            </a:r>
            <a:endParaRPr lang="en-US" sz="1800" dirty="0">
              <a:solidFill>
                <a:srgbClr val="FFFF00"/>
              </a:solidFill>
              <a:effectLst>
                <a:glow rad="38100">
                  <a:prstClr val="black">
                    <a:lumMod val="50000"/>
                    <a:lumOff val="50000"/>
                    <a:alpha val="20000"/>
                  </a:prstClr>
                </a:glow>
                <a:outerShdw blurRad="44450" dist="12700" dir="13860000" algn="tl" rotWithShape="0">
                  <a:srgbClr val="000000">
                    <a:alpha val="20000"/>
                  </a:srgbClr>
                </a:outerShdw>
              </a:effectLst>
            </a:endParaRPr>
          </a:p>
          <a:p>
            <a:pPr>
              <a:lnSpc>
                <a:spcPct val="90000"/>
              </a:lnSpc>
            </a:pPr>
            <a:r>
              <a:rPr lang="en-US" sz="1800" dirty="0">
                <a:solidFill>
                  <a:srgbClr val="FFFF00"/>
                </a:solidFill>
              </a:rPr>
              <a:t>Classes are semester based</a:t>
            </a:r>
            <a:endParaRPr lang="en-US" sz="1800" dirty="0">
              <a:solidFill>
                <a:srgbClr val="FFFF00"/>
              </a:solidFill>
              <a:effectLst>
                <a:glow rad="38100">
                  <a:prstClr val="black">
                    <a:lumMod val="50000"/>
                    <a:lumOff val="50000"/>
                    <a:alpha val="20000"/>
                  </a:prstClr>
                </a:glow>
                <a:outerShdw blurRad="44450" dist="12700" dir="13860000" algn="tl" rotWithShape="0">
                  <a:srgbClr val="000000">
                    <a:alpha val="20000"/>
                  </a:srgbClr>
                </a:outerShdw>
              </a:effectLst>
            </a:endParaRPr>
          </a:p>
          <a:p>
            <a:pPr>
              <a:lnSpc>
                <a:spcPct val="90000"/>
              </a:lnSpc>
              <a:buClr>
                <a:srgbClr val="FFFFFF"/>
              </a:buClr>
            </a:pPr>
            <a:r>
              <a:rPr lang="en-US" sz="1800" dirty="0">
                <a:solidFill>
                  <a:srgbClr val="FFFF00"/>
                </a:solidFill>
                <a:effectLst>
                  <a:glow rad="38100">
                    <a:prstClr val="black">
                      <a:lumMod val="50000"/>
                      <a:lumOff val="50000"/>
                      <a:alpha val="20000"/>
                    </a:prstClr>
                  </a:glow>
                  <a:outerShdw blurRad="44450" dist="12700" dir="13860000" algn="tl" rotWithShape="0">
                    <a:srgbClr val="000000">
                      <a:alpha val="20000"/>
                    </a:srgbClr>
                  </a:outerShdw>
                </a:effectLst>
              </a:rPr>
              <a:t>All classes will be on the </a:t>
            </a:r>
            <a:r>
              <a:rPr lang="en-US" sz="1800" dirty="0" err="1">
                <a:solidFill>
                  <a:srgbClr val="FFFF00"/>
                </a:solidFill>
                <a:effectLst>
                  <a:glow rad="38100">
                    <a:prstClr val="black">
                      <a:lumMod val="50000"/>
                      <a:lumOff val="50000"/>
                      <a:alpha val="20000"/>
                    </a:prstClr>
                  </a:glow>
                  <a:outerShdw blurRad="44450" dist="12700" dir="13860000" algn="tl" rotWithShape="0">
                    <a:srgbClr val="000000">
                      <a:alpha val="20000"/>
                    </a:srgbClr>
                  </a:outerShdw>
                </a:effectLst>
              </a:rPr>
              <a:t>Edgenuity</a:t>
            </a:r>
            <a:r>
              <a:rPr lang="en-US" sz="1800" dirty="0">
                <a:solidFill>
                  <a:srgbClr val="FFFF00"/>
                </a:solidFill>
                <a:effectLst>
                  <a:glow rad="38100">
                    <a:prstClr val="black">
                      <a:lumMod val="50000"/>
                      <a:lumOff val="50000"/>
                      <a:alpha val="20000"/>
                    </a:prstClr>
                  </a:glow>
                  <a:outerShdw blurRad="44450" dist="12700" dir="13860000" algn="tl" rotWithShape="0">
                    <a:srgbClr val="000000">
                      <a:alpha val="20000"/>
                    </a:srgbClr>
                  </a:outerShdw>
                </a:effectLst>
              </a:rPr>
              <a:t> platform; and a couple on canvas</a:t>
            </a:r>
          </a:p>
          <a:p>
            <a:pPr>
              <a:lnSpc>
                <a:spcPct val="90000"/>
              </a:lnSpc>
            </a:pPr>
            <a:endParaRPr lang="en-US" sz="1300" dirty="0">
              <a:solidFill>
                <a:srgbClr val="FFFF00"/>
              </a:solidFill>
              <a:effectLst>
                <a:glow rad="38100">
                  <a:prstClr val="black">
                    <a:lumMod val="50000"/>
                    <a:lumOff val="50000"/>
                    <a:alpha val="20000"/>
                  </a:prstClr>
                </a:glow>
                <a:outerShdw blurRad="44450" dist="12700" dir="13860000" algn="tl" rotWithShape="0">
                  <a:srgbClr val="000000">
                    <a:alpha val="20000"/>
                  </a:srgbClr>
                </a:outerShdw>
              </a:effectLst>
            </a:endParaRPr>
          </a:p>
        </p:txBody>
      </p:sp>
      <p:pic>
        <p:nvPicPr>
          <p:cNvPr id="5" name="Picture 5" descr="School desk with books and pencils with chalkboard in background">
            <a:extLst>
              <a:ext uri="{FF2B5EF4-FFF2-40B4-BE49-F238E27FC236}">
                <a16:creationId xmlns:a16="http://schemas.microsoft.com/office/drawing/2014/main" id="{E266B082-8217-9629-7CD0-4EE162194BB0}"/>
              </a:ext>
            </a:extLst>
          </p:cNvPr>
          <p:cNvPicPr>
            <a:picLocks noChangeAspect="1"/>
          </p:cNvPicPr>
          <p:nvPr/>
        </p:nvPicPr>
        <p:blipFill rotWithShape="1">
          <a:blip r:embed="rId3"/>
          <a:srcRect l="31378" r="3" b="3"/>
          <a:stretch/>
        </p:blipFill>
        <p:spPr>
          <a:xfrm>
            <a:off x="8314455" y="3100590"/>
            <a:ext cx="3716680" cy="3615331"/>
          </a:xfrm>
          <a:prstGeom prst="rect">
            <a:avLst/>
          </a:prstGeom>
        </p:spPr>
      </p:pic>
      <p:pic>
        <p:nvPicPr>
          <p:cNvPr id="4" name="Picture 4" descr="Studious high school students">
            <a:extLst>
              <a:ext uri="{FF2B5EF4-FFF2-40B4-BE49-F238E27FC236}">
                <a16:creationId xmlns:a16="http://schemas.microsoft.com/office/drawing/2014/main" id="{A84C395C-F455-D83D-9E12-62EF6FBA5DDD}"/>
              </a:ext>
            </a:extLst>
          </p:cNvPr>
          <p:cNvPicPr>
            <a:picLocks noChangeAspect="1"/>
          </p:cNvPicPr>
          <p:nvPr/>
        </p:nvPicPr>
        <p:blipFill rotWithShape="1">
          <a:blip r:embed="rId4"/>
          <a:srcRect l="29726" r="3178" b="2"/>
          <a:stretch/>
        </p:blipFill>
        <p:spPr>
          <a:xfrm>
            <a:off x="6256867" y="160867"/>
            <a:ext cx="3767328" cy="3747805"/>
          </a:xfrm>
          <a:custGeom>
            <a:avLst/>
            <a:gdLst/>
            <a:ahLst/>
            <a:cxnLst/>
            <a:rect l="l" t="t" r="r" b="b"/>
            <a:pathLst>
              <a:path w="3767328" h="3747805">
                <a:moveTo>
                  <a:pt x="0" y="0"/>
                </a:moveTo>
                <a:lnTo>
                  <a:pt x="3767328" y="0"/>
                </a:lnTo>
                <a:lnTo>
                  <a:pt x="3767328" y="2778856"/>
                </a:lnTo>
                <a:lnTo>
                  <a:pt x="1896721" y="2778856"/>
                </a:lnTo>
                <a:lnTo>
                  <a:pt x="1896721" y="3747805"/>
                </a:lnTo>
                <a:lnTo>
                  <a:pt x="0" y="3747805"/>
                </a:lnTo>
                <a:close/>
              </a:path>
            </a:pathLst>
          </a:custGeom>
        </p:spPr>
      </p:pic>
    </p:spTree>
    <p:extLst>
      <p:ext uri="{BB962C8B-B14F-4D97-AF65-F5344CB8AC3E}">
        <p14:creationId xmlns:p14="http://schemas.microsoft.com/office/powerpoint/2010/main" val="361855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4"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t="1264" b="10845"/>
          <a:stretch/>
        </p:blipFill>
        <p:spPr>
          <a:xfrm>
            <a:off x="20" y="10"/>
            <a:ext cx="12191980" cy="6857990"/>
          </a:xfrm>
          <a:prstGeom prst="rect">
            <a:avLst/>
          </a:prstGeom>
        </p:spPr>
      </p:pic>
      <p:sp>
        <p:nvSpPr>
          <p:cNvPr id="2" name="Title 1"/>
          <p:cNvSpPr>
            <a:spLocks noGrp="1"/>
          </p:cNvSpPr>
          <p:nvPr>
            <p:ph type="title"/>
          </p:nvPr>
        </p:nvSpPr>
        <p:spPr>
          <a:xfrm>
            <a:off x="1751012" y="2007703"/>
            <a:ext cx="8676222" cy="2216222"/>
          </a:xfrm>
        </p:spPr>
        <p:txBody>
          <a:bodyPr vert="horz" lIns="91440" tIns="45720" rIns="91440" bIns="45720" rtlCol="0" anchor="b">
            <a:normAutofit/>
          </a:bodyPr>
          <a:lstStyle/>
          <a:p>
            <a:pPr algn="ctr">
              <a:lnSpc>
                <a:spcPct val="90000"/>
              </a:lnSpc>
            </a:pPr>
            <a:r>
              <a:rPr lang="en-US" sz="4100" b="1" dirty="0">
                <a:solidFill>
                  <a:schemeClr val="tx1"/>
                </a:solidFill>
                <a:effectLst>
                  <a:glow rad="38100">
                    <a:schemeClr val="bg1">
                      <a:lumMod val="65000"/>
                      <a:lumOff val="35000"/>
                      <a:alpha val="50000"/>
                    </a:schemeClr>
                  </a:glow>
                  <a:outerShdw blurRad="28575" dist="31750" dir="13200000" algn="tl" rotWithShape="0">
                    <a:srgbClr val="000000">
                      <a:alpha val="25000"/>
                    </a:srgbClr>
                  </a:outerShdw>
                </a:effectLst>
                <a:latin typeface="Comic Sans MS"/>
              </a:rPr>
              <a:t>How many credits are required to graduate from High School???</a:t>
            </a:r>
            <a:endParaRPr lang="en-US" sz="4100" b="1">
              <a:solidFill>
                <a:schemeClr val="tx1"/>
              </a:solidFill>
              <a:effectLst>
                <a:glow rad="38100">
                  <a:prstClr val="black">
                    <a:lumMod val="65000"/>
                    <a:lumOff val="35000"/>
                    <a:alpha val="50000"/>
                  </a:prstClr>
                </a:glow>
                <a:outerShdw blurRad="28575" dist="31750" dir="13200000" algn="tl" rotWithShape="0">
                  <a:srgbClr val="000000">
                    <a:alpha val="25000"/>
                  </a:srgbClr>
                </a:outerShdw>
              </a:effectLst>
              <a:latin typeface="Comic Sans MS"/>
            </a:endParaRPr>
          </a:p>
        </p:txBody>
      </p:sp>
    </p:spTree>
    <p:extLst>
      <p:ext uri="{BB962C8B-B14F-4D97-AF65-F5344CB8AC3E}">
        <p14:creationId xmlns:p14="http://schemas.microsoft.com/office/powerpoint/2010/main" val="3832871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E8EB2-748B-43AB-86E7-6D1D51326773}"/>
              </a:ext>
            </a:extLst>
          </p:cNvPr>
          <p:cNvSpPr>
            <a:spLocks noGrp="1"/>
          </p:cNvSpPr>
          <p:nvPr>
            <p:ph type="title"/>
          </p:nvPr>
        </p:nvSpPr>
        <p:spPr>
          <a:xfrm>
            <a:off x="4614087" y="-1881"/>
            <a:ext cx="6743767" cy="1698038"/>
          </a:xfrm>
        </p:spPr>
        <p:txBody>
          <a:bodyPr>
            <a:normAutofit/>
          </a:bodyPr>
          <a:lstStyle/>
          <a:p>
            <a:pPr algn="ctr"/>
            <a:r>
              <a:rPr lang="en-US" b="1" dirty="0">
                <a:solidFill>
                  <a:srgbClr val="FFFF00"/>
                </a:solidFill>
                <a:latin typeface="Comic Sans MS"/>
                <a:hlinkClick r:id="rId3">
                  <a:extLst>
                    <a:ext uri="{A12FA001-AC4F-418D-AE19-62706E023703}">
                      <ahyp:hlinkClr xmlns:ahyp="http://schemas.microsoft.com/office/drawing/2018/hyperlinkcolor" val="tx"/>
                    </a:ext>
                  </a:extLst>
                </a:hlinkClick>
              </a:rPr>
              <a:t>Standard Diploma</a:t>
            </a:r>
            <a:endParaRPr lang="en-US" b="1" dirty="0">
              <a:solidFill>
                <a:srgbClr val="FFFF00"/>
              </a:solidFill>
              <a:effectLst>
                <a:glow rad="38100">
                  <a:prstClr val="black">
                    <a:lumMod val="65000"/>
                    <a:lumOff val="35000"/>
                    <a:alpha val="40000"/>
                  </a:prstClr>
                </a:glow>
                <a:outerShdw blurRad="28575" dist="38100" dir="14040000" algn="tl" rotWithShape="0">
                  <a:srgbClr val="000000">
                    <a:alpha val="25000"/>
                  </a:srgbClr>
                </a:outerShdw>
              </a:effectLst>
              <a:latin typeface="Comic Sans MS"/>
              <a:hlinkClick r:id="rId3">
                <a:extLst>
                  <a:ext uri="{A12FA001-AC4F-418D-AE19-62706E023703}">
                    <ahyp:hlinkClr xmlns:ahyp="http://schemas.microsoft.com/office/drawing/2018/hyperlinkcolor" val="tx"/>
                  </a:ext>
                </a:extLst>
              </a:hlinkClick>
            </a:endParaRPr>
          </a:p>
        </p:txBody>
      </p:sp>
      <p:sp>
        <p:nvSpPr>
          <p:cNvPr id="3" name="Content Placeholder 2">
            <a:extLst>
              <a:ext uri="{FF2B5EF4-FFF2-40B4-BE49-F238E27FC236}">
                <a16:creationId xmlns:a16="http://schemas.microsoft.com/office/drawing/2014/main" id="{38AB875C-57E9-4795-A7A0-DF30ACFE588B}"/>
              </a:ext>
            </a:extLst>
          </p:cNvPr>
          <p:cNvSpPr>
            <a:spLocks noGrp="1"/>
          </p:cNvSpPr>
          <p:nvPr>
            <p:ph idx="1"/>
          </p:nvPr>
        </p:nvSpPr>
        <p:spPr>
          <a:xfrm>
            <a:off x="4303643" y="1331148"/>
            <a:ext cx="7046844" cy="5184340"/>
          </a:xfrm>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p>
            <a:pPr>
              <a:lnSpc>
                <a:spcPct val="90000"/>
              </a:lnSpc>
              <a:buSzPct val="114999"/>
              <a:buFont typeface="Wingdings"/>
              <a:buChar char="v"/>
            </a:pPr>
            <a:endParaRPr lang="en-US" sz="1400" b="1" u="sng" dirty="0">
              <a:effectLst>
                <a:glow rad="38100">
                  <a:prstClr val="black">
                    <a:lumMod val="50000"/>
                    <a:lumOff val="50000"/>
                    <a:alpha val="20000"/>
                  </a:prstClr>
                </a:glow>
                <a:outerShdw blurRad="44450" dist="12700" dir="13860000" algn="tl" rotWithShape="0">
                  <a:srgbClr val="000000">
                    <a:alpha val="20000"/>
                  </a:srgbClr>
                </a:outerShdw>
              </a:effectLst>
            </a:endParaRPr>
          </a:p>
          <a:p>
            <a:pPr rtl="0" fontAlgn="base">
              <a:lnSpc>
                <a:spcPct val="90000"/>
              </a:lnSpc>
              <a:buFont typeface="Arial" panose="020B0604020202020204" pitchFamily="34" charset="0"/>
              <a:buChar char="•"/>
            </a:pPr>
            <a:r>
              <a:rPr lang="en-US" sz="1400" b="1" i="0" u="sng" dirty="0">
                <a:effectLst/>
                <a:latin typeface="Arial"/>
                <a:cs typeface="Arial"/>
              </a:rPr>
              <a:t>REQUIREMENTS: 23 Credits and ACT Exam </a:t>
            </a:r>
            <a:r>
              <a:rPr lang="en-US" sz="1400" b="0" i="0" dirty="0">
                <a:effectLst/>
                <a:latin typeface="Arial"/>
                <a:cs typeface="Arial"/>
              </a:rPr>
              <a:t>​</a:t>
            </a:r>
          </a:p>
          <a:p>
            <a:pPr rtl="0" fontAlgn="base">
              <a:lnSpc>
                <a:spcPct val="90000"/>
              </a:lnSpc>
              <a:buFont typeface="Arial" panose="020B0604020202020204" pitchFamily="34" charset="0"/>
              <a:buChar char="•"/>
            </a:pPr>
            <a:r>
              <a:rPr lang="en-US" sz="1400" b="0" i="0" u="none" strike="noStrike" dirty="0">
                <a:effectLst/>
                <a:latin typeface="Arial"/>
                <a:cs typeface="Arial"/>
              </a:rPr>
              <a:t>English: 4 credits</a:t>
            </a:r>
            <a:r>
              <a:rPr lang="en-US" sz="1400" b="0" i="0" dirty="0">
                <a:effectLst/>
                <a:latin typeface="Arial"/>
                <a:cs typeface="Arial"/>
              </a:rPr>
              <a:t>​</a:t>
            </a:r>
          </a:p>
          <a:p>
            <a:pPr rtl="0" fontAlgn="base">
              <a:lnSpc>
                <a:spcPct val="90000"/>
              </a:lnSpc>
              <a:buFont typeface="Arial" panose="020B0604020202020204" pitchFamily="34" charset="0"/>
              <a:buChar char="•"/>
            </a:pPr>
            <a:r>
              <a:rPr lang="en-US" sz="1400" b="0" i="0" u="none" strike="noStrike" dirty="0">
                <a:effectLst/>
                <a:latin typeface="Arial"/>
                <a:cs typeface="Arial"/>
              </a:rPr>
              <a:t>Math: 3 credits</a:t>
            </a:r>
            <a:r>
              <a:rPr lang="en-US" sz="1400" b="0" i="0" dirty="0">
                <a:effectLst/>
                <a:latin typeface="Arial"/>
                <a:cs typeface="Arial"/>
              </a:rPr>
              <a:t>​</a:t>
            </a:r>
          </a:p>
          <a:p>
            <a:pPr rtl="0" fontAlgn="base">
              <a:lnSpc>
                <a:spcPct val="90000"/>
              </a:lnSpc>
              <a:buFont typeface="Arial" panose="020B0604020202020204" pitchFamily="34" charset="0"/>
              <a:buChar char="•"/>
            </a:pPr>
            <a:r>
              <a:rPr lang="en-US" sz="1400" b="0" i="0" u="none" strike="noStrike" dirty="0">
                <a:effectLst/>
                <a:latin typeface="Arial"/>
                <a:cs typeface="Arial"/>
              </a:rPr>
              <a:t>Science: 2 credits</a:t>
            </a:r>
            <a:r>
              <a:rPr lang="en-US" sz="1400" b="0" i="0" dirty="0">
                <a:effectLst/>
                <a:latin typeface="Arial"/>
                <a:cs typeface="Arial"/>
              </a:rPr>
              <a:t>​</a:t>
            </a:r>
          </a:p>
          <a:p>
            <a:pPr rtl="0" fontAlgn="base">
              <a:lnSpc>
                <a:spcPct val="90000"/>
              </a:lnSpc>
              <a:buFont typeface="Arial" panose="020B0604020202020204" pitchFamily="34" charset="0"/>
              <a:buChar char="•"/>
            </a:pPr>
            <a:r>
              <a:rPr lang="en-US" sz="1400" b="0" i="0" u="none" strike="noStrike" dirty="0">
                <a:effectLst/>
                <a:latin typeface="Arial"/>
                <a:cs typeface="Arial"/>
              </a:rPr>
              <a:t>Soc. Studies: 3 credits  (World History; US History; ½ Government; ½ Economics)</a:t>
            </a:r>
            <a:r>
              <a:rPr lang="en-US" sz="1400" b="0" i="0" dirty="0">
                <a:effectLst/>
                <a:latin typeface="Arial"/>
                <a:cs typeface="Arial"/>
              </a:rPr>
              <a:t>​</a:t>
            </a:r>
          </a:p>
          <a:p>
            <a:pPr rtl="0" fontAlgn="base">
              <a:lnSpc>
                <a:spcPct val="90000"/>
              </a:lnSpc>
              <a:buFont typeface="Arial" panose="020B0604020202020204" pitchFamily="34" charset="0"/>
              <a:buChar char="•"/>
            </a:pPr>
            <a:r>
              <a:rPr lang="en-US" sz="1400" b="0" i="0" u="none" strike="noStrike" dirty="0">
                <a:effectLst/>
                <a:latin typeface="Arial"/>
                <a:cs typeface="Arial"/>
              </a:rPr>
              <a:t>PE/ROTC: 2 credits</a:t>
            </a:r>
            <a:r>
              <a:rPr lang="en-US" sz="1400" b="0" i="0" dirty="0">
                <a:effectLst/>
                <a:latin typeface="Arial"/>
                <a:cs typeface="Arial"/>
              </a:rPr>
              <a:t>​</a:t>
            </a:r>
          </a:p>
          <a:p>
            <a:pPr rtl="0" fontAlgn="base">
              <a:lnSpc>
                <a:spcPct val="90000"/>
              </a:lnSpc>
              <a:buFont typeface="Arial" panose="020B0604020202020204" pitchFamily="34" charset="0"/>
              <a:buChar char="•"/>
            </a:pPr>
            <a:r>
              <a:rPr lang="en-US" sz="1400" b="0" i="0" u="none" strike="noStrike" dirty="0">
                <a:effectLst/>
                <a:latin typeface="Arial"/>
                <a:cs typeface="Arial"/>
              </a:rPr>
              <a:t>Health: 0.5 credits </a:t>
            </a:r>
            <a:r>
              <a:rPr lang="en-US" sz="1400" b="0" i="0" dirty="0">
                <a:effectLst/>
                <a:latin typeface="Arial"/>
                <a:cs typeface="Arial"/>
              </a:rPr>
              <a:t>​</a:t>
            </a:r>
          </a:p>
          <a:p>
            <a:pPr rtl="0" fontAlgn="base">
              <a:lnSpc>
                <a:spcPct val="90000"/>
              </a:lnSpc>
              <a:buFont typeface="Arial" panose="020B0604020202020204" pitchFamily="34" charset="0"/>
              <a:buChar char="•"/>
            </a:pPr>
            <a:r>
              <a:rPr lang="en-US" sz="1400" b="0" i="0" u="none" strike="noStrike" dirty="0">
                <a:effectLst/>
                <a:latin typeface="Arial"/>
                <a:cs typeface="Arial"/>
              </a:rPr>
              <a:t>Comp Science: 0.5 credits </a:t>
            </a:r>
            <a:r>
              <a:rPr lang="en-US" sz="1400" b="0" i="0" dirty="0">
                <a:effectLst/>
                <a:latin typeface="Arial"/>
                <a:cs typeface="Arial"/>
              </a:rPr>
              <a:t>​</a:t>
            </a:r>
          </a:p>
          <a:p>
            <a:pPr rtl="0" fontAlgn="base">
              <a:lnSpc>
                <a:spcPct val="90000"/>
              </a:lnSpc>
              <a:buFont typeface="Arial" panose="020B0604020202020204" pitchFamily="34" charset="0"/>
              <a:buChar char="•"/>
            </a:pPr>
            <a:r>
              <a:rPr lang="en-US" sz="1400" b="0" i="0" u="none" strike="noStrike" dirty="0">
                <a:effectLst/>
                <a:latin typeface="Arial"/>
                <a:cs typeface="Arial"/>
              </a:rPr>
              <a:t>Electives: 6 credits </a:t>
            </a:r>
            <a:r>
              <a:rPr lang="en-US" sz="1400" b="0" i="0" dirty="0">
                <a:effectLst/>
                <a:latin typeface="Arial"/>
                <a:cs typeface="Arial"/>
              </a:rPr>
              <a:t>​</a:t>
            </a:r>
          </a:p>
          <a:p>
            <a:pPr rtl="0" fontAlgn="base">
              <a:lnSpc>
                <a:spcPct val="90000"/>
              </a:lnSpc>
              <a:buFont typeface="Arial" panose="020B0604020202020204" pitchFamily="34" charset="0"/>
              <a:buChar char="•"/>
            </a:pPr>
            <a:r>
              <a:rPr lang="en-US" sz="1400" b="0" i="0" u="none" strike="noStrike" dirty="0">
                <a:effectLst/>
                <a:latin typeface="Arial"/>
                <a:cs typeface="Arial"/>
              </a:rPr>
              <a:t>Arts/Humanities/CTE: 1 credit (art, music, 3rd year of foreign language) </a:t>
            </a:r>
            <a:r>
              <a:rPr lang="en-US" sz="1400" b="0" i="0" dirty="0">
                <a:effectLst/>
                <a:latin typeface="Arial"/>
                <a:cs typeface="Arial"/>
              </a:rPr>
              <a:t>​</a:t>
            </a:r>
          </a:p>
          <a:p>
            <a:pPr rtl="0" fontAlgn="base">
              <a:lnSpc>
                <a:spcPct val="90000"/>
              </a:lnSpc>
              <a:buFont typeface="Arial" panose="020B0604020202020204" pitchFamily="34" charset="0"/>
              <a:buChar char="•"/>
            </a:pPr>
            <a:r>
              <a:rPr lang="en-US" sz="1400" b="0" i="0" u="none" strike="noStrike" dirty="0">
                <a:effectLst/>
                <a:latin typeface="Arial"/>
                <a:cs typeface="Arial"/>
              </a:rPr>
              <a:t>Flex Credit: 1.0 credit***</a:t>
            </a:r>
            <a:r>
              <a:rPr lang="en-US" sz="1400" b="0" i="0" dirty="0">
                <a:effectLst/>
                <a:latin typeface="Arial"/>
                <a:cs typeface="Arial"/>
              </a:rPr>
              <a:t>​</a:t>
            </a:r>
          </a:p>
          <a:p>
            <a:pPr lvl="1" rtl="0" fontAlgn="base">
              <a:lnSpc>
                <a:spcPct val="90000"/>
              </a:lnSpc>
              <a:buFont typeface="Arial" panose="020B0604020202020204" pitchFamily="34" charset="0"/>
              <a:buChar char="•"/>
            </a:pPr>
            <a:r>
              <a:rPr lang="en-US" sz="1200" b="1" i="0" u="none" strike="noStrike" dirty="0">
                <a:effectLst/>
                <a:latin typeface="Arial"/>
                <a:cs typeface="Arial"/>
              </a:rPr>
              <a:t>***Flex credits can be: a 2nd or 3rd year CTE completer course in one program of study, or a 4th year of math (including </a:t>
            </a:r>
            <a:r>
              <a:rPr lang="en-US" sz="1200" b="1" i="0" u="none" strike="noStrike" dirty="0" err="1">
                <a:effectLst/>
                <a:latin typeface="Arial"/>
                <a:cs typeface="Arial"/>
              </a:rPr>
              <a:t>Alg</a:t>
            </a:r>
            <a:r>
              <a:rPr lang="en-US" sz="1200" b="1" i="0" u="none" strike="noStrike" dirty="0">
                <a:effectLst/>
                <a:latin typeface="Arial"/>
                <a:cs typeface="Arial"/>
              </a:rPr>
              <a:t> 2 or higher), or a 3rd year of science, or a 4th year of social studies  </a:t>
            </a:r>
            <a:r>
              <a:rPr lang="en-US" sz="1200" b="0" i="0" dirty="0">
                <a:effectLst/>
                <a:latin typeface="Arial"/>
                <a:cs typeface="Arial"/>
              </a:rPr>
              <a:t>​</a:t>
            </a:r>
          </a:p>
          <a:p>
            <a:pPr rtl="0" fontAlgn="base">
              <a:lnSpc>
                <a:spcPct val="90000"/>
              </a:lnSpc>
              <a:buFont typeface="Arial" panose="020B0604020202020204" pitchFamily="34" charset="0"/>
              <a:buChar char="•"/>
            </a:pPr>
            <a:r>
              <a:rPr lang="en-US" sz="1400" b="1" i="0" u="none" strike="noStrike" dirty="0">
                <a:effectLst/>
                <a:highlight>
                  <a:srgbClr val="FFFF00"/>
                </a:highlight>
                <a:latin typeface="Arial"/>
                <a:cs typeface="Arial"/>
              </a:rPr>
              <a:t>No GPA Requirement</a:t>
            </a:r>
            <a:r>
              <a:rPr lang="en-US" sz="1400" b="0" i="0" dirty="0">
                <a:effectLst/>
                <a:highlight>
                  <a:srgbClr val="FFFF00"/>
                </a:highlight>
                <a:latin typeface="Arial"/>
                <a:cs typeface="Arial"/>
              </a:rPr>
              <a:t>​</a:t>
            </a:r>
          </a:p>
          <a:p>
            <a:pPr>
              <a:lnSpc>
                <a:spcPct val="90000"/>
              </a:lnSpc>
              <a:buSzPct val="114999"/>
            </a:pPr>
            <a:endParaRPr lang="en-US" sz="800">
              <a:ea typeface="+mn-lt"/>
              <a:cs typeface="+mn-lt"/>
            </a:endParaRPr>
          </a:p>
        </p:txBody>
      </p:sp>
      <p:pic>
        <p:nvPicPr>
          <p:cNvPr id="5" name="Picture 5" descr="High angle view of a rolled paper, brown notebook, and black notepad on a wooden table">
            <a:extLst>
              <a:ext uri="{FF2B5EF4-FFF2-40B4-BE49-F238E27FC236}">
                <a16:creationId xmlns:a16="http://schemas.microsoft.com/office/drawing/2014/main" id="{9966B8B1-B249-BB73-32FD-6CE90061D765}"/>
              </a:ext>
            </a:extLst>
          </p:cNvPr>
          <p:cNvPicPr>
            <a:picLocks noChangeAspect="1"/>
          </p:cNvPicPr>
          <p:nvPr/>
        </p:nvPicPr>
        <p:blipFill rotWithShape="1">
          <a:blip r:embed="rId4"/>
          <a:srcRect l="7063" r="59070" b="-1"/>
          <a:stretch/>
        </p:blipFill>
        <p:spPr>
          <a:xfrm>
            <a:off x="257590"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Tree>
    <p:extLst>
      <p:ext uri="{BB962C8B-B14F-4D97-AF65-F5344CB8AC3E}">
        <p14:creationId xmlns:p14="http://schemas.microsoft.com/office/powerpoint/2010/main" val="2828303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E8EB2-748B-43AB-86E7-6D1D51326773}"/>
              </a:ext>
            </a:extLst>
          </p:cNvPr>
          <p:cNvSpPr>
            <a:spLocks noGrp="1"/>
          </p:cNvSpPr>
          <p:nvPr>
            <p:ph type="title"/>
          </p:nvPr>
        </p:nvSpPr>
        <p:spPr>
          <a:xfrm>
            <a:off x="4190754" y="-124177"/>
            <a:ext cx="6743767" cy="1914407"/>
          </a:xfrm>
        </p:spPr>
        <p:txBody>
          <a:bodyPr>
            <a:normAutofit/>
          </a:bodyPr>
          <a:lstStyle/>
          <a:p>
            <a:pPr algn="ctr"/>
            <a:r>
              <a:rPr lang="en-US" b="1" dirty="0">
                <a:solidFill>
                  <a:srgbClr val="FFFF00"/>
                </a:solidFill>
                <a:latin typeface="Comic Sans MS"/>
                <a:hlinkClick r:id="rId3">
                  <a:extLst>
                    <a:ext uri="{A12FA001-AC4F-418D-AE19-62706E023703}">
                      <ahyp:hlinkClr xmlns:ahyp="http://schemas.microsoft.com/office/drawing/2018/hyperlinkcolor" val="tx"/>
                    </a:ext>
                  </a:extLst>
                </a:hlinkClick>
              </a:rPr>
              <a:t>Advanced Diploma</a:t>
            </a:r>
          </a:p>
        </p:txBody>
      </p:sp>
      <p:sp>
        <p:nvSpPr>
          <p:cNvPr id="3" name="Content Placeholder 2">
            <a:extLst>
              <a:ext uri="{FF2B5EF4-FFF2-40B4-BE49-F238E27FC236}">
                <a16:creationId xmlns:a16="http://schemas.microsoft.com/office/drawing/2014/main" id="{38AB875C-57E9-4795-A7A0-DF30ACFE588B}"/>
              </a:ext>
            </a:extLst>
          </p:cNvPr>
          <p:cNvSpPr>
            <a:spLocks noGrp="1"/>
          </p:cNvSpPr>
          <p:nvPr>
            <p:ph idx="1"/>
          </p:nvPr>
        </p:nvSpPr>
        <p:spPr>
          <a:xfrm>
            <a:off x="4303643" y="1829740"/>
            <a:ext cx="7742992" cy="4732785"/>
          </a:xfrm>
        </p:spPr>
        <p:style>
          <a:lnRef idx="2">
            <a:schemeClr val="dk1"/>
          </a:lnRef>
          <a:fillRef idx="1">
            <a:schemeClr val="lt1"/>
          </a:fillRef>
          <a:effectRef idx="0">
            <a:schemeClr val="dk1"/>
          </a:effectRef>
          <a:fontRef idx="minor">
            <a:schemeClr val="dk1"/>
          </a:fontRef>
        </p:style>
        <p:txBody>
          <a:bodyPr>
            <a:normAutofit/>
          </a:bodyPr>
          <a:lstStyle/>
          <a:p>
            <a:pPr>
              <a:lnSpc>
                <a:spcPct val="90000"/>
              </a:lnSpc>
              <a:buSzPct val="114999"/>
              <a:buFont typeface="Wingdings"/>
              <a:buChar char="v"/>
            </a:pPr>
            <a:endParaRPr lang="en-US" sz="800" b="1" u="sng"/>
          </a:p>
          <a:p>
            <a:pPr rtl="0" fontAlgn="base">
              <a:lnSpc>
                <a:spcPct val="90000"/>
              </a:lnSpc>
              <a:buFont typeface="Arial" panose="020B0604020202020204" pitchFamily="34" charset="0"/>
              <a:buChar char="•"/>
            </a:pPr>
            <a:r>
              <a:rPr lang="en-US" sz="1400" b="1" i="0" u="sng" dirty="0">
                <a:effectLst/>
                <a:latin typeface="Arial"/>
                <a:cs typeface="Arial"/>
              </a:rPr>
              <a:t>REQUIREMENTS: 24 Credits and ACT Exam </a:t>
            </a:r>
            <a:r>
              <a:rPr lang="en-US" sz="1400" b="0" i="0" dirty="0">
                <a:effectLst/>
                <a:latin typeface="Arial"/>
                <a:cs typeface="Arial"/>
              </a:rPr>
              <a:t>​</a:t>
            </a:r>
          </a:p>
          <a:p>
            <a:pPr rtl="0" fontAlgn="base">
              <a:lnSpc>
                <a:spcPct val="90000"/>
              </a:lnSpc>
              <a:buFont typeface="Arial" panose="020B0604020202020204" pitchFamily="34" charset="0"/>
              <a:buChar char="•"/>
            </a:pPr>
            <a:r>
              <a:rPr lang="en-US" sz="1400" b="0" i="0" u="none" strike="noStrike" dirty="0">
                <a:effectLst/>
                <a:latin typeface="Arial"/>
                <a:cs typeface="Arial"/>
              </a:rPr>
              <a:t>English: 4 credits</a:t>
            </a:r>
            <a:r>
              <a:rPr lang="en-US" sz="1400" b="0" i="0" dirty="0">
                <a:effectLst/>
                <a:latin typeface="Arial"/>
                <a:cs typeface="Arial"/>
              </a:rPr>
              <a:t>​</a:t>
            </a:r>
          </a:p>
          <a:p>
            <a:pPr rtl="0" fontAlgn="base">
              <a:lnSpc>
                <a:spcPct val="90000"/>
              </a:lnSpc>
              <a:buFont typeface="Arial" panose="020B0604020202020204" pitchFamily="34" charset="0"/>
              <a:buChar char="•"/>
            </a:pPr>
            <a:r>
              <a:rPr lang="en-US" sz="1400" b="0" i="0" u="none" strike="noStrike" dirty="0">
                <a:effectLst/>
                <a:highlight>
                  <a:srgbClr val="FFFF00"/>
                </a:highlight>
                <a:latin typeface="Arial"/>
                <a:cs typeface="Arial"/>
              </a:rPr>
              <a:t>Math: 4 credits (must include Algebra 1, Geometry &amp; Algebra 2 or equivalent) </a:t>
            </a:r>
            <a:r>
              <a:rPr lang="en-US" sz="1400" b="0" i="0" dirty="0">
                <a:effectLst/>
                <a:highlight>
                  <a:srgbClr val="FFFF00"/>
                </a:highlight>
                <a:latin typeface="Arial"/>
                <a:cs typeface="Arial"/>
              </a:rPr>
              <a:t>​</a:t>
            </a:r>
          </a:p>
          <a:p>
            <a:pPr rtl="0" fontAlgn="base">
              <a:lnSpc>
                <a:spcPct val="90000"/>
              </a:lnSpc>
              <a:buFont typeface="Arial" panose="020B0604020202020204" pitchFamily="34" charset="0"/>
              <a:buChar char="•"/>
            </a:pPr>
            <a:r>
              <a:rPr lang="en-US" sz="1400" b="0" i="0" u="none" strike="noStrike" dirty="0">
                <a:effectLst/>
                <a:highlight>
                  <a:srgbClr val="FFFF00"/>
                </a:highlight>
                <a:latin typeface="Arial"/>
                <a:cs typeface="Arial"/>
              </a:rPr>
              <a:t>Science: 3 credits</a:t>
            </a:r>
            <a:r>
              <a:rPr lang="en-US" sz="1400" b="0" i="0" dirty="0">
                <a:effectLst/>
                <a:highlight>
                  <a:srgbClr val="FFFF00"/>
                </a:highlight>
                <a:latin typeface="Arial"/>
                <a:cs typeface="Arial"/>
              </a:rPr>
              <a:t>​</a:t>
            </a:r>
          </a:p>
          <a:p>
            <a:pPr rtl="0" fontAlgn="base">
              <a:lnSpc>
                <a:spcPct val="90000"/>
              </a:lnSpc>
              <a:buFont typeface="Arial" panose="020B0604020202020204" pitchFamily="34" charset="0"/>
              <a:buChar char="•"/>
            </a:pPr>
            <a:r>
              <a:rPr lang="en-US" sz="1400" b="0" i="0" u="none" strike="noStrike" dirty="0">
                <a:effectLst/>
                <a:latin typeface="Arial"/>
                <a:cs typeface="Arial"/>
              </a:rPr>
              <a:t>Soc. Studies: 3 credits  (World History; US History; ½ Government; ½ Economics)</a:t>
            </a:r>
            <a:r>
              <a:rPr lang="en-US" sz="1400" b="0" i="0" dirty="0">
                <a:effectLst/>
                <a:latin typeface="Arial"/>
                <a:cs typeface="Arial"/>
              </a:rPr>
              <a:t>​</a:t>
            </a:r>
          </a:p>
          <a:p>
            <a:pPr rtl="0" fontAlgn="base">
              <a:lnSpc>
                <a:spcPct val="90000"/>
              </a:lnSpc>
              <a:buFont typeface="Arial" panose="020B0604020202020204" pitchFamily="34" charset="0"/>
              <a:buChar char="•"/>
            </a:pPr>
            <a:r>
              <a:rPr lang="en-US" sz="1400" b="0" i="0" u="none" strike="noStrike" dirty="0">
                <a:effectLst/>
                <a:latin typeface="Arial"/>
                <a:cs typeface="Arial"/>
              </a:rPr>
              <a:t>PE/ROTC: 2 credits</a:t>
            </a:r>
            <a:r>
              <a:rPr lang="en-US" sz="1400" b="0" i="0" dirty="0">
                <a:effectLst/>
                <a:latin typeface="Arial"/>
                <a:cs typeface="Arial"/>
              </a:rPr>
              <a:t>​</a:t>
            </a:r>
          </a:p>
          <a:p>
            <a:pPr rtl="0" fontAlgn="base">
              <a:lnSpc>
                <a:spcPct val="90000"/>
              </a:lnSpc>
              <a:buFont typeface="Arial" panose="020B0604020202020204" pitchFamily="34" charset="0"/>
              <a:buChar char="•"/>
            </a:pPr>
            <a:r>
              <a:rPr lang="en-US" sz="1400" b="0" i="0" u="none" strike="noStrike" dirty="0">
                <a:effectLst/>
                <a:latin typeface="Arial"/>
                <a:cs typeface="Arial"/>
              </a:rPr>
              <a:t>Health: 0.5 credits </a:t>
            </a:r>
            <a:r>
              <a:rPr lang="en-US" sz="1400" b="0" i="0" dirty="0">
                <a:effectLst/>
                <a:latin typeface="Arial"/>
                <a:cs typeface="Arial"/>
              </a:rPr>
              <a:t>​</a:t>
            </a:r>
          </a:p>
          <a:p>
            <a:pPr rtl="0" fontAlgn="base">
              <a:lnSpc>
                <a:spcPct val="90000"/>
              </a:lnSpc>
              <a:buFont typeface="Arial" panose="020B0604020202020204" pitchFamily="34" charset="0"/>
              <a:buChar char="•"/>
            </a:pPr>
            <a:r>
              <a:rPr lang="en-US" sz="1400" b="0" i="0" u="none" strike="noStrike" dirty="0">
                <a:effectLst/>
                <a:latin typeface="Arial"/>
                <a:cs typeface="Arial"/>
              </a:rPr>
              <a:t>Comp Science: 0.5 credits </a:t>
            </a:r>
            <a:r>
              <a:rPr lang="en-US" sz="1400" b="0" i="0" dirty="0">
                <a:effectLst/>
                <a:latin typeface="Arial"/>
                <a:cs typeface="Arial"/>
              </a:rPr>
              <a:t>​</a:t>
            </a:r>
          </a:p>
          <a:p>
            <a:pPr rtl="0" fontAlgn="base">
              <a:lnSpc>
                <a:spcPct val="90000"/>
              </a:lnSpc>
              <a:buFont typeface="Arial" panose="020B0604020202020204" pitchFamily="34" charset="0"/>
              <a:buChar char="•"/>
            </a:pPr>
            <a:r>
              <a:rPr lang="en-US" sz="1400" b="0" i="0" u="none" strike="noStrike" dirty="0">
                <a:effectLst/>
                <a:latin typeface="Arial"/>
                <a:cs typeface="Arial"/>
              </a:rPr>
              <a:t>Electives: 6 credits </a:t>
            </a:r>
            <a:r>
              <a:rPr lang="en-US" sz="1400" b="0" i="0" dirty="0">
                <a:effectLst/>
                <a:latin typeface="Arial"/>
                <a:cs typeface="Arial"/>
              </a:rPr>
              <a:t>​</a:t>
            </a:r>
          </a:p>
          <a:p>
            <a:pPr rtl="0" fontAlgn="base">
              <a:lnSpc>
                <a:spcPct val="90000"/>
              </a:lnSpc>
              <a:buFont typeface="Arial" panose="020B0604020202020204" pitchFamily="34" charset="0"/>
              <a:buChar char="•"/>
            </a:pPr>
            <a:r>
              <a:rPr lang="en-US" sz="1400" b="0" i="0" u="none" strike="noStrike" dirty="0">
                <a:effectLst/>
                <a:latin typeface="Arial"/>
                <a:cs typeface="Arial"/>
              </a:rPr>
              <a:t>Arts/Humanities/CTE: 1 credit (art, music, 3rd year of foreign language) </a:t>
            </a:r>
            <a:r>
              <a:rPr lang="en-US" sz="1400" b="0" i="0" dirty="0">
                <a:effectLst/>
                <a:latin typeface="Arial"/>
                <a:cs typeface="Arial"/>
              </a:rPr>
              <a:t>​</a:t>
            </a:r>
          </a:p>
          <a:p>
            <a:pPr rtl="0" fontAlgn="base">
              <a:lnSpc>
                <a:spcPct val="90000"/>
              </a:lnSpc>
              <a:buFont typeface="Arial" panose="020B0604020202020204" pitchFamily="34" charset="0"/>
              <a:buChar char="•"/>
            </a:pPr>
            <a:endParaRPr lang="en-US" sz="1400" b="0" i="0" dirty="0">
              <a:effectLst/>
              <a:latin typeface="Arial"/>
              <a:cs typeface="Arial"/>
            </a:endParaRPr>
          </a:p>
          <a:p>
            <a:pPr rtl="0" fontAlgn="base">
              <a:lnSpc>
                <a:spcPct val="90000"/>
              </a:lnSpc>
              <a:buFont typeface="Arial" panose="020B0604020202020204" pitchFamily="34" charset="0"/>
              <a:buChar char="•"/>
            </a:pPr>
            <a:r>
              <a:rPr lang="en-US" sz="1400" b="1" i="0" u="none" strike="noStrike" dirty="0">
                <a:effectLst/>
                <a:highlight>
                  <a:srgbClr val="FFFF00"/>
                </a:highlight>
                <a:latin typeface="Arial"/>
                <a:cs typeface="Arial"/>
              </a:rPr>
              <a:t>GPA Requirement of a 3.25 (weighted or unweighted)</a:t>
            </a:r>
            <a:r>
              <a:rPr lang="en-US" sz="1400" b="0" i="0" dirty="0">
                <a:effectLst/>
                <a:highlight>
                  <a:srgbClr val="FFFF00"/>
                </a:highlight>
                <a:latin typeface="Arial"/>
                <a:cs typeface="Arial"/>
              </a:rPr>
              <a:t>​</a:t>
            </a:r>
          </a:p>
          <a:p>
            <a:pPr rtl="0" fontAlgn="base">
              <a:lnSpc>
                <a:spcPct val="90000"/>
              </a:lnSpc>
              <a:buFont typeface="Arial" panose="020B0604020202020204" pitchFamily="34" charset="0"/>
              <a:buChar char="•"/>
            </a:pPr>
            <a:r>
              <a:rPr lang="en-US" sz="1400" b="1" i="0" u="none" strike="noStrike">
                <a:effectLst/>
                <a:highlight>
                  <a:srgbClr val="FFFF00"/>
                </a:highlight>
                <a:latin typeface="Arial"/>
                <a:cs typeface="Arial"/>
              </a:rPr>
              <a:t>Meets the requirement for the </a:t>
            </a:r>
            <a:r>
              <a:rPr lang="en-US" sz="1400" b="1" i="0" u="sng" strike="noStrike" dirty="0">
                <a:effectLst/>
                <a:highlight>
                  <a:srgbClr val="FFFF00"/>
                </a:highlight>
                <a:latin typeface="Arial"/>
                <a:cs typeface="Arial"/>
                <a:hlinkClick r:id="rId4">
                  <a:extLst>
                    <a:ext uri="{A12FA001-AC4F-418D-AE19-62706E023703}">
                      <ahyp:hlinkClr xmlns:ahyp="http://schemas.microsoft.com/office/drawing/2018/hyperlinkcolor" val="tx"/>
                    </a:ext>
                  </a:extLst>
                </a:hlinkClick>
              </a:rPr>
              <a:t>Nevada Millennium Scholarship</a:t>
            </a:r>
            <a:r>
              <a:rPr lang="en-US" sz="1400" b="0" i="0" dirty="0">
                <a:effectLst/>
                <a:highlight>
                  <a:srgbClr val="FFFF00"/>
                </a:highlight>
                <a:latin typeface="Arial"/>
                <a:cs typeface="Arial"/>
                <a:hlinkClick r:id="rId4"/>
              </a:rPr>
              <a:t>​</a:t>
            </a:r>
          </a:p>
          <a:p>
            <a:pPr>
              <a:lnSpc>
                <a:spcPct val="90000"/>
              </a:lnSpc>
              <a:buSzPct val="114999"/>
            </a:pPr>
            <a:endParaRPr lang="en-US" sz="800">
              <a:ea typeface="+mn-lt"/>
              <a:cs typeface="+mn-lt"/>
            </a:endParaRPr>
          </a:p>
        </p:txBody>
      </p:sp>
      <p:pic>
        <p:nvPicPr>
          <p:cNvPr id="5" name="Picture 5" descr="High angle view of a rolled paper, brown notebook, and black notepad on a wooden table">
            <a:extLst>
              <a:ext uri="{FF2B5EF4-FFF2-40B4-BE49-F238E27FC236}">
                <a16:creationId xmlns:a16="http://schemas.microsoft.com/office/drawing/2014/main" id="{9922C8B8-9BAB-CD9F-B4AC-9E8BB22B1302}"/>
              </a:ext>
            </a:extLst>
          </p:cNvPr>
          <p:cNvPicPr>
            <a:picLocks noChangeAspect="1"/>
          </p:cNvPicPr>
          <p:nvPr/>
        </p:nvPicPr>
        <p:blipFill rotWithShape="1">
          <a:blip r:embed="rId5"/>
          <a:srcRect l="7063" r="59070" b="-1"/>
          <a:stretch/>
        </p:blipFill>
        <p:spPr>
          <a:xfrm>
            <a:off x="257590"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Tree>
    <p:extLst>
      <p:ext uri="{BB962C8B-B14F-4D97-AF65-F5344CB8AC3E}">
        <p14:creationId xmlns:p14="http://schemas.microsoft.com/office/powerpoint/2010/main" val="4154756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E8EB2-748B-43AB-86E7-6D1D51326773}"/>
              </a:ext>
            </a:extLst>
          </p:cNvPr>
          <p:cNvSpPr>
            <a:spLocks noGrp="1"/>
          </p:cNvSpPr>
          <p:nvPr>
            <p:ph type="title"/>
          </p:nvPr>
        </p:nvSpPr>
        <p:spPr>
          <a:xfrm>
            <a:off x="4350106" y="-124522"/>
            <a:ext cx="6743767" cy="1905000"/>
          </a:xfrm>
        </p:spPr>
        <p:txBody>
          <a:bodyPr>
            <a:normAutofit/>
          </a:bodyPr>
          <a:lstStyle/>
          <a:p>
            <a:pPr algn="ctr"/>
            <a:r>
              <a:rPr lang="en-US" b="1" dirty="0">
                <a:solidFill>
                  <a:srgbClr val="FFFF00"/>
                </a:solidFill>
                <a:latin typeface="Comic Sans MS"/>
                <a:hlinkClick r:id="rId3">
                  <a:extLst>
                    <a:ext uri="{A12FA001-AC4F-418D-AE19-62706E023703}">
                      <ahyp:hlinkClr xmlns:ahyp="http://schemas.microsoft.com/office/drawing/2018/hyperlinkcolor" val="tx"/>
                    </a:ext>
                  </a:extLst>
                </a:hlinkClick>
              </a:rPr>
              <a:t>Honors Diploma</a:t>
            </a:r>
            <a:endParaRPr lang="en-US" b="1" dirty="0">
              <a:solidFill>
                <a:srgbClr val="FFFF00"/>
              </a:solidFill>
              <a:effectLst>
                <a:glow rad="38100">
                  <a:prstClr val="black">
                    <a:lumMod val="65000"/>
                    <a:lumOff val="35000"/>
                    <a:alpha val="40000"/>
                  </a:prstClr>
                </a:glow>
                <a:outerShdw blurRad="28575" dist="38100" dir="14040000" algn="tl" rotWithShape="0">
                  <a:srgbClr val="000000">
                    <a:alpha val="25000"/>
                  </a:srgbClr>
                </a:outerShdw>
              </a:effectLst>
              <a:latin typeface="Comic Sans MS"/>
              <a:hlinkClick r:id="rId3">
                <a:extLst>
                  <a:ext uri="{A12FA001-AC4F-418D-AE19-62706E023703}">
                    <ahyp:hlinkClr xmlns:ahyp="http://schemas.microsoft.com/office/drawing/2018/hyperlinkcolor" val="tx"/>
                  </a:ext>
                </a:extLst>
              </a:hlinkClick>
            </a:endParaRPr>
          </a:p>
        </p:txBody>
      </p:sp>
      <p:sp>
        <p:nvSpPr>
          <p:cNvPr id="3" name="Content Placeholder 2">
            <a:extLst>
              <a:ext uri="{FF2B5EF4-FFF2-40B4-BE49-F238E27FC236}">
                <a16:creationId xmlns:a16="http://schemas.microsoft.com/office/drawing/2014/main" id="{38AB875C-57E9-4795-A7A0-DF30ACFE588B}"/>
              </a:ext>
            </a:extLst>
          </p:cNvPr>
          <p:cNvSpPr>
            <a:spLocks noGrp="1"/>
          </p:cNvSpPr>
          <p:nvPr>
            <p:ph idx="1"/>
          </p:nvPr>
        </p:nvSpPr>
        <p:spPr>
          <a:xfrm>
            <a:off x="4303643" y="1235926"/>
            <a:ext cx="7046844" cy="5330041"/>
          </a:xfrm>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p>
            <a:pPr>
              <a:lnSpc>
                <a:spcPct val="90000"/>
              </a:lnSpc>
              <a:buSzPct val="114999"/>
              <a:buFont typeface="Wingdings"/>
              <a:buChar char="v"/>
            </a:pPr>
            <a:endParaRPr lang="en-US" sz="800" b="1" u="sng"/>
          </a:p>
          <a:p>
            <a:pPr rtl="0" fontAlgn="base">
              <a:lnSpc>
                <a:spcPct val="90000"/>
              </a:lnSpc>
              <a:buFont typeface="Arial" panose="020B0604020202020204" pitchFamily="34" charset="0"/>
              <a:buChar char="•"/>
            </a:pPr>
            <a:r>
              <a:rPr lang="en-US" sz="1400" b="1" i="0" u="sng" dirty="0">
                <a:effectLst/>
                <a:latin typeface="Arial"/>
                <a:cs typeface="Arial"/>
              </a:rPr>
              <a:t>REQUIREMENTS: 24 Credits and ACT Exam </a:t>
            </a:r>
            <a:r>
              <a:rPr lang="en-US" sz="1400" b="0" i="0" dirty="0">
                <a:effectLst/>
                <a:latin typeface="Arial"/>
                <a:cs typeface="Arial"/>
              </a:rPr>
              <a:t>​</a:t>
            </a:r>
          </a:p>
          <a:p>
            <a:pPr rtl="0" fontAlgn="base">
              <a:lnSpc>
                <a:spcPct val="90000"/>
              </a:lnSpc>
              <a:buFont typeface="Arial" panose="020B0604020202020204" pitchFamily="34" charset="0"/>
              <a:buChar char="•"/>
            </a:pPr>
            <a:r>
              <a:rPr lang="en-US" sz="1400" b="0" i="0" u="none" strike="noStrike" dirty="0">
                <a:effectLst/>
                <a:latin typeface="Arial"/>
                <a:cs typeface="Arial"/>
              </a:rPr>
              <a:t>English: 4 credits</a:t>
            </a:r>
            <a:r>
              <a:rPr lang="en-US" sz="1400" b="0" i="0" dirty="0">
                <a:effectLst/>
                <a:latin typeface="Arial"/>
                <a:cs typeface="Arial"/>
              </a:rPr>
              <a:t>​</a:t>
            </a:r>
          </a:p>
          <a:p>
            <a:pPr rtl="0" fontAlgn="base">
              <a:lnSpc>
                <a:spcPct val="90000"/>
              </a:lnSpc>
              <a:buFont typeface="Arial" panose="020B0604020202020204" pitchFamily="34" charset="0"/>
              <a:buChar char="•"/>
            </a:pPr>
            <a:r>
              <a:rPr lang="en-US" sz="1400" b="0" i="0" u="none" strike="noStrike" dirty="0">
                <a:effectLst/>
                <a:highlight>
                  <a:srgbClr val="FFFF00"/>
                </a:highlight>
                <a:latin typeface="Arial"/>
                <a:cs typeface="Arial"/>
              </a:rPr>
              <a:t>Math: 4 credits (must include Algebra 1, Geometry &amp; Algebra 2 or equivalent) </a:t>
            </a:r>
            <a:r>
              <a:rPr lang="en-US" sz="1400" b="0" i="0" dirty="0">
                <a:effectLst/>
                <a:highlight>
                  <a:srgbClr val="FFFF00"/>
                </a:highlight>
                <a:latin typeface="Arial"/>
                <a:cs typeface="Arial"/>
              </a:rPr>
              <a:t>​</a:t>
            </a:r>
          </a:p>
          <a:p>
            <a:pPr rtl="0" fontAlgn="base">
              <a:lnSpc>
                <a:spcPct val="90000"/>
              </a:lnSpc>
              <a:buFont typeface="Arial" panose="020B0604020202020204" pitchFamily="34" charset="0"/>
              <a:buChar char="•"/>
            </a:pPr>
            <a:r>
              <a:rPr lang="en-US" sz="1400" b="0" i="0" u="none" strike="noStrike" dirty="0">
                <a:effectLst/>
                <a:highlight>
                  <a:srgbClr val="FFFF00"/>
                </a:highlight>
                <a:latin typeface="Arial"/>
                <a:cs typeface="Arial"/>
              </a:rPr>
              <a:t>Science: 3 credits</a:t>
            </a:r>
            <a:r>
              <a:rPr lang="en-US" sz="1400" b="0" i="0" dirty="0">
                <a:effectLst/>
                <a:highlight>
                  <a:srgbClr val="FFFF00"/>
                </a:highlight>
                <a:latin typeface="Arial"/>
                <a:cs typeface="Arial"/>
              </a:rPr>
              <a:t>​</a:t>
            </a:r>
            <a:r>
              <a:rPr lang="en-US" sz="1400" dirty="0">
                <a:highlight>
                  <a:srgbClr val="FFFF00"/>
                </a:highlight>
                <a:latin typeface="Arial"/>
                <a:cs typeface="Arial"/>
              </a:rPr>
              <a:t> (</a:t>
            </a:r>
            <a:r>
              <a:rPr lang="en-US" sz="1400" b="0" i="0" u="sng" strike="noStrike" dirty="0">
                <a:effectLst/>
                <a:highlight>
                  <a:srgbClr val="FFFF00"/>
                </a:highlight>
                <a:latin typeface="Arial"/>
                <a:cs typeface="Arial"/>
              </a:rPr>
              <a:t>2 Credits must be in Biology, Chemistry, or Physics</a:t>
            </a:r>
            <a:r>
              <a:rPr lang="en-US" sz="1400" u="sng" dirty="0">
                <a:effectLst/>
                <a:highlight>
                  <a:srgbClr val="FFFF00"/>
                </a:highlight>
                <a:latin typeface="Arial"/>
                <a:cs typeface="Arial"/>
              </a:rPr>
              <a:t>)</a:t>
            </a:r>
            <a:endParaRPr lang="en-US" sz="1400" b="0" i="0" u="none" strike="noStrike" dirty="0">
              <a:effectLst/>
              <a:highlight>
                <a:srgbClr val="FFFF00"/>
              </a:highlight>
              <a:latin typeface="Arial"/>
              <a:cs typeface="Arial"/>
            </a:endParaRPr>
          </a:p>
          <a:p>
            <a:pPr rtl="0" fontAlgn="base">
              <a:lnSpc>
                <a:spcPct val="90000"/>
              </a:lnSpc>
              <a:buFont typeface="Arial" panose="020B0604020202020204" pitchFamily="34" charset="0"/>
              <a:buChar char="•"/>
            </a:pPr>
            <a:r>
              <a:rPr lang="en-US" sz="1400" b="0" i="0" dirty="0">
                <a:effectLst/>
                <a:latin typeface="Arial"/>
                <a:cs typeface="Arial"/>
              </a:rPr>
              <a:t>​</a:t>
            </a:r>
            <a:r>
              <a:rPr lang="en-US" sz="1400" b="0" i="0" u="none" strike="noStrike" dirty="0">
                <a:effectLst/>
                <a:latin typeface="Arial"/>
                <a:cs typeface="Arial"/>
              </a:rPr>
              <a:t>Soc. Studies: 3 credits  (World History; US History; ½ Government; ½ Economics)</a:t>
            </a:r>
            <a:r>
              <a:rPr lang="en-US" sz="1400" b="0" i="0" dirty="0">
                <a:effectLst/>
                <a:latin typeface="Arial"/>
                <a:cs typeface="Arial"/>
              </a:rPr>
              <a:t>​</a:t>
            </a:r>
          </a:p>
          <a:p>
            <a:pPr rtl="0" fontAlgn="base">
              <a:lnSpc>
                <a:spcPct val="90000"/>
              </a:lnSpc>
              <a:buFont typeface="Arial" panose="020B0604020202020204" pitchFamily="34" charset="0"/>
              <a:buChar char="•"/>
            </a:pPr>
            <a:r>
              <a:rPr lang="en-US" sz="1400" b="0" i="0" u="none" strike="noStrike" dirty="0">
                <a:effectLst/>
                <a:latin typeface="Arial"/>
                <a:cs typeface="Arial"/>
              </a:rPr>
              <a:t>PE/ROTC: 2 credits</a:t>
            </a:r>
            <a:r>
              <a:rPr lang="en-US" sz="1400" b="0" i="0" dirty="0">
                <a:effectLst/>
                <a:latin typeface="Arial"/>
                <a:cs typeface="Arial"/>
              </a:rPr>
              <a:t>​</a:t>
            </a:r>
          </a:p>
          <a:p>
            <a:pPr rtl="0" fontAlgn="base">
              <a:lnSpc>
                <a:spcPct val="90000"/>
              </a:lnSpc>
              <a:buFont typeface="Arial" panose="020B0604020202020204" pitchFamily="34" charset="0"/>
              <a:buChar char="•"/>
            </a:pPr>
            <a:r>
              <a:rPr lang="en-US" sz="1400" b="0" i="0" u="none" strike="noStrike" dirty="0">
                <a:effectLst/>
                <a:latin typeface="Arial"/>
                <a:cs typeface="Arial"/>
              </a:rPr>
              <a:t>Health: 0.5 credits </a:t>
            </a:r>
            <a:r>
              <a:rPr lang="en-US" sz="1400" b="0" i="0" dirty="0">
                <a:effectLst/>
                <a:latin typeface="Arial"/>
                <a:cs typeface="Arial"/>
              </a:rPr>
              <a:t>​</a:t>
            </a:r>
          </a:p>
          <a:p>
            <a:pPr rtl="0" fontAlgn="base">
              <a:lnSpc>
                <a:spcPct val="90000"/>
              </a:lnSpc>
              <a:buFont typeface="Arial" panose="020B0604020202020204" pitchFamily="34" charset="0"/>
              <a:buChar char="•"/>
            </a:pPr>
            <a:r>
              <a:rPr lang="en-US" sz="1400" b="0" i="0" u="none" strike="noStrike" dirty="0">
                <a:effectLst/>
                <a:latin typeface="Arial"/>
                <a:cs typeface="Arial"/>
              </a:rPr>
              <a:t>Comp Science: 0.5 credits </a:t>
            </a:r>
            <a:r>
              <a:rPr lang="en-US" sz="1400" b="0" i="0" dirty="0">
                <a:effectLst/>
                <a:latin typeface="Arial"/>
                <a:cs typeface="Arial"/>
              </a:rPr>
              <a:t>​</a:t>
            </a:r>
          </a:p>
          <a:p>
            <a:pPr rtl="0" fontAlgn="base">
              <a:lnSpc>
                <a:spcPct val="90000"/>
              </a:lnSpc>
              <a:buFont typeface="Arial" panose="020B0604020202020204" pitchFamily="34" charset="0"/>
              <a:buChar char="•"/>
            </a:pPr>
            <a:r>
              <a:rPr lang="en-US" sz="1400" b="0" i="0" u="none" strike="noStrike" dirty="0">
                <a:effectLst/>
                <a:latin typeface="Arial"/>
                <a:cs typeface="Arial"/>
              </a:rPr>
              <a:t>Electives: 6 credits (2 credits of the same world language required)</a:t>
            </a:r>
            <a:r>
              <a:rPr lang="en-US" sz="1400" b="0" i="0" dirty="0">
                <a:effectLst/>
                <a:latin typeface="Arial"/>
                <a:cs typeface="Arial"/>
              </a:rPr>
              <a:t>​</a:t>
            </a:r>
          </a:p>
          <a:p>
            <a:pPr rtl="0" fontAlgn="base">
              <a:lnSpc>
                <a:spcPct val="90000"/>
              </a:lnSpc>
              <a:buFont typeface="Arial" panose="020B0604020202020204" pitchFamily="34" charset="0"/>
              <a:buChar char="•"/>
            </a:pPr>
            <a:r>
              <a:rPr lang="en-US" sz="1400" b="0" i="0" u="none" strike="noStrike" dirty="0">
                <a:effectLst/>
                <a:latin typeface="Arial"/>
                <a:cs typeface="Arial"/>
              </a:rPr>
              <a:t>Arts/Humanities/CTE: 1 credit (art, music, 3rd year of foreign language) </a:t>
            </a:r>
            <a:r>
              <a:rPr lang="en-US" sz="1400" b="0" i="0" dirty="0">
                <a:effectLst/>
                <a:latin typeface="Arial"/>
                <a:cs typeface="Arial"/>
              </a:rPr>
              <a:t>​</a:t>
            </a:r>
          </a:p>
          <a:p>
            <a:pPr marL="0" indent="0" rtl="0" fontAlgn="base">
              <a:lnSpc>
                <a:spcPct val="90000"/>
              </a:lnSpc>
              <a:buNone/>
            </a:pPr>
            <a:r>
              <a:rPr lang="en-US" sz="1400" b="0" i="0" dirty="0">
                <a:effectLst/>
                <a:latin typeface="Arial"/>
                <a:cs typeface="Arial"/>
              </a:rPr>
              <a:t>​</a:t>
            </a:r>
          </a:p>
          <a:p>
            <a:pPr rtl="0" fontAlgn="base">
              <a:lnSpc>
                <a:spcPct val="90000"/>
              </a:lnSpc>
              <a:buFont typeface="Arial" panose="020B0604020202020204" pitchFamily="34" charset="0"/>
              <a:buChar char="•"/>
            </a:pPr>
            <a:r>
              <a:rPr lang="en-US" sz="1400" b="1" i="0" u="sng" dirty="0">
                <a:effectLst/>
                <a:highlight>
                  <a:srgbClr val="FFFF00"/>
                </a:highlight>
                <a:latin typeface="Arial"/>
                <a:cs typeface="Arial"/>
              </a:rPr>
              <a:t>8 credits of the above classes must be Honors </a:t>
            </a:r>
            <a:r>
              <a:rPr lang="en-US" sz="1400" b="0" i="0" u="none" strike="noStrike" dirty="0">
                <a:effectLst/>
                <a:highlight>
                  <a:srgbClr val="FFFF00"/>
                </a:highlight>
                <a:latin typeface="Arial"/>
                <a:cs typeface="Arial"/>
              </a:rPr>
              <a:t>(AP </a:t>
            </a:r>
            <a:r>
              <a:rPr lang="en-US" sz="1400" dirty="0">
                <a:effectLst/>
                <a:highlight>
                  <a:srgbClr val="FFFF00"/>
                </a:highlight>
                <a:latin typeface="Arial"/>
                <a:cs typeface="Arial"/>
              </a:rPr>
              <a:t>courses</a:t>
            </a:r>
            <a:r>
              <a:rPr lang="en-US" sz="1400" b="0" i="0" u="none" strike="noStrike" dirty="0">
                <a:effectLst/>
                <a:highlight>
                  <a:srgbClr val="FFFF00"/>
                </a:highlight>
                <a:latin typeface="Arial"/>
                <a:cs typeface="Arial"/>
              </a:rPr>
              <a:t> and some dual enrollment college courses can count towards this requirement)</a:t>
            </a:r>
            <a:r>
              <a:rPr lang="en-US" sz="1400" b="0" i="0" dirty="0">
                <a:effectLst/>
                <a:highlight>
                  <a:srgbClr val="FFFF00"/>
                </a:highlight>
                <a:latin typeface="Arial"/>
                <a:cs typeface="Arial"/>
              </a:rPr>
              <a:t>​</a:t>
            </a:r>
          </a:p>
          <a:p>
            <a:pPr rtl="0" fontAlgn="base">
              <a:lnSpc>
                <a:spcPct val="90000"/>
              </a:lnSpc>
              <a:buFont typeface="Arial" panose="020B0604020202020204" pitchFamily="34" charset="0"/>
              <a:buChar char="•"/>
            </a:pPr>
            <a:r>
              <a:rPr lang="en-US" sz="1400" b="1" i="0" u="sng" dirty="0">
                <a:effectLst/>
                <a:highlight>
                  <a:srgbClr val="FFFF00"/>
                </a:highlight>
                <a:latin typeface="Arial"/>
                <a:cs typeface="Arial"/>
              </a:rPr>
              <a:t>GPA Requirement of a 3.4 </a:t>
            </a:r>
            <a:r>
              <a:rPr lang="en-US" sz="1400" b="1" i="0" u="none" strike="noStrike" dirty="0">
                <a:effectLst/>
                <a:highlight>
                  <a:srgbClr val="FFFF00"/>
                </a:highlight>
                <a:latin typeface="Arial"/>
                <a:cs typeface="Arial"/>
              </a:rPr>
              <a:t>(weighted or unweighted)</a:t>
            </a:r>
            <a:r>
              <a:rPr lang="en-US" sz="1400" b="0" i="0" dirty="0">
                <a:effectLst/>
                <a:highlight>
                  <a:srgbClr val="FFFF00"/>
                </a:highlight>
                <a:latin typeface="Arial"/>
                <a:cs typeface="Arial"/>
              </a:rPr>
              <a:t>​</a:t>
            </a:r>
          </a:p>
          <a:p>
            <a:pPr rtl="0" fontAlgn="base">
              <a:lnSpc>
                <a:spcPct val="90000"/>
              </a:lnSpc>
              <a:buFont typeface="Arial" panose="020B0604020202020204" pitchFamily="34" charset="0"/>
              <a:buChar char="•"/>
            </a:pPr>
            <a:r>
              <a:rPr lang="en-US" sz="1400" b="1" i="0" u="none" strike="noStrike">
                <a:effectLst/>
                <a:highlight>
                  <a:srgbClr val="FFFF00"/>
                </a:highlight>
                <a:latin typeface="Arial"/>
                <a:cs typeface="Arial"/>
              </a:rPr>
              <a:t>Meets the requirement for the </a:t>
            </a:r>
            <a:r>
              <a:rPr lang="en-US" sz="1400" b="1" i="0" u="sng" strike="noStrike" dirty="0">
                <a:effectLst/>
                <a:highlight>
                  <a:srgbClr val="FFFF00"/>
                </a:highlight>
                <a:latin typeface="Arial"/>
                <a:cs typeface="Arial"/>
                <a:hlinkClick r:id="rId4">
                  <a:extLst>
                    <a:ext uri="{A12FA001-AC4F-418D-AE19-62706E023703}">
                      <ahyp:hlinkClr xmlns:ahyp="http://schemas.microsoft.com/office/drawing/2018/hyperlinkcolor" val="tx"/>
                    </a:ext>
                  </a:extLst>
                </a:hlinkClick>
              </a:rPr>
              <a:t>Nevada Millennium Scholarship</a:t>
            </a:r>
            <a:r>
              <a:rPr lang="en-US" sz="1400" b="0" i="0" dirty="0">
                <a:effectLst/>
                <a:highlight>
                  <a:srgbClr val="FFFF00"/>
                </a:highlight>
                <a:latin typeface="Arial"/>
                <a:cs typeface="Arial"/>
                <a:hlinkClick r:id="rId4"/>
              </a:rPr>
              <a:t>​</a:t>
            </a:r>
          </a:p>
          <a:p>
            <a:pPr>
              <a:lnSpc>
                <a:spcPct val="90000"/>
              </a:lnSpc>
              <a:buSzPct val="114999"/>
            </a:pPr>
            <a:endParaRPr lang="en-US" sz="14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p:txBody>
      </p:sp>
      <p:pic>
        <p:nvPicPr>
          <p:cNvPr id="5" name="Picture 5" descr="High angle view of a rolled paper, brown notebook, and black notepad on a wooden table">
            <a:extLst>
              <a:ext uri="{FF2B5EF4-FFF2-40B4-BE49-F238E27FC236}">
                <a16:creationId xmlns:a16="http://schemas.microsoft.com/office/drawing/2014/main" id="{90E6B2DC-4256-E28D-E229-744144319449}"/>
              </a:ext>
            </a:extLst>
          </p:cNvPr>
          <p:cNvPicPr>
            <a:picLocks noChangeAspect="1"/>
          </p:cNvPicPr>
          <p:nvPr/>
        </p:nvPicPr>
        <p:blipFill rotWithShape="1">
          <a:blip r:embed="rId5"/>
          <a:srcRect l="7063" r="59070" b="-1"/>
          <a:stretch/>
        </p:blipFill>
        <p:spPr>
          <a:xfrm>
            <a:off x="257590"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Tree>
    <p:extLst>
      <p:ext uri="{BB962C8B-B14F-4D97-AF65-F5344CB8AC3E}">
        <p14:creationId xmlns:p14="http://schemas.microsoft.com/office/powerpoint/2010/main" val="3033835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97132" y="609600"/>
            <a:ext cx="5545939" cy="1905000"/>
          </a:xfrm>
        </p:spPr>
        <p:txBody>
          <a:bodyPr>
            <a:normAutofit/>
          </a:bodyPr>
          <a:lstStyle/>
          <a:p>
            <a:pPr algn="ctr"/>
            <a:r>
              <a:rPr lang="en-US" sz="3000" b="1" dirty="0">
                <a:solidFill>
                  <a:srgbClr val="FFFF00"/>
                </a:solidFill>
                <a:latin typeface="Comic Sans MS"/>
              </a:rPr>
              <a:t>Diploma Options/Endorsements</a:t>
            </a:r>
            <a:endParaRPr lang="en-US" sz="3000" b="1">
              <a:solidFill>
                <a:srgbClr val="FFFF00"/>
              </a:solidFill>
              <a:effectLst>
                <a:glow rad="38100">
                  <a:prstClr val="black">
                    <a:lumMod val="65000"/>
                    <a:lumOff val="35000"/>
                    <a:alpha val="40000"/>
                  </a:prstClr>
                </a:glow>
                <a:outerShdw blurRad="28575" dist="38100" dir="14040000" algn="tl" rotWithShape="0">
                  <a:srgbClr val="000000">
                    <a:alpha val="25000"/>
                  </a:srgbClr>
                </a:outerShdw>
              </a:effectLst>
              <a:latin typeface="Comic Sans MS"/>
            </a:endParaRPr>
          </a:p>
        </p:txBody>
      </p:sp>
      <p:sp>
        <p:nvSpPr>
          <p:cNvPr id="3" name="Content Placeholder 2"/>
          <p:cNvSpPr>
            <a:spLocks noGrp="1"/>
          </p:cNvSpPr>
          <p:nvPr>
            <p:ph idx="1"/>
          </p:nvPr>
        </p:nvSpPr>
        <p:spPr>
          <a:xfrm>
            <a:off x="6420465" y="2337740"/>
            <a:ext cx="5122606" cy="3545535"/>
          </a:xfrm>
        </p:spPr>
        <p:txBody>
          <a:bodyPr>
            <a:normAutofit/>
          </a:bodyPr>
          <a:lstStyle/>
          <a:p>
            <a:pPr>
              <a:lnSpc>
                <a:spcPct val="90000"/>
              </a:lnSpc>
            </a:pPr>
            <a:r>
              <a:rPr lang="en-US" dirty="0"/>
              <a:t>College and Career Ready diplomas</a:t>
            </a:r>
            <a:endParaRPr lang="en-US" dirty="0">
              <a:effectLst>
                <a:glow rad="38100">
                  <a:prstClr val="black">
                    <a:lumMod val="50000"/>
                    <a:lumOff val="50000"/>
                    <a:alpha val="20000"/>
                  </a:prstClr>
                </a:glow>
                <a:outerShdw blurRad="44450" dist="12700" dir="13860000" algn="tl" rotWithShape="0">
                  <a:srgbClr val="000000">
                    <a:alpha val="20000"/>
                  </a:srgbClr>
                </a:outerShdw>
              </a:effectLst>
            </a:endParaRPr>
          </a:p>
          <a:p>
            <a:pPr>
              <a:lnSpc>
                <a:spcPct val="90000"/>
              </a:lnSpc>
            </a:pPr>
            <a:r>
              <a:rPr lang="en-US" dirty="0"/>
              <a:t>Seal of Bi-literacy</a:t>
            </a:r>
            <a:endParaRPr lang="en-US" dirty="0">
              <a:effectLst>
                <a:glow rad="38100">
                  <a:prstClr val="black">
                    <a:lumMod val="50000"/>
                    <a:lumOff val="50000"/>
                    <a:alpha val="20000"/>
                  </a:prstClr>
                </a:glow>
                <a:outerShdw blurRad="44450" dist="12700" dir="13860000" algn="tl" rotWithShape="0">
                  <a:srgbClr val="000000">
                    <a:alpha val="20000"/>
                  </a:srgbClr>
                </a:outerShdw>
              </a:effectLst>
            </a:endParaRPr>
          </a:p>
          <a:p>
            <a:pPr>
              <a:lnSpc>
                <a:spcPct val="90000"/>
              </a:lnSpc>
            </a:pPr>
            <a:r>
              <a:rPr lang="en-US" dirty="0"/>
              <a:t>STEAM</a:t>
            </a:r>
            <a:endParaRPr lang="en-US" dirty="0">
              <a:effectLst>
                <a:glow rad="38100">
                  <a:prstClr val="black">
                    <a:lumMod val="50000"/>
                    <a:lumOff val="50000"/>
                    <a:alpha val="20000"/>
                  </a:prstClr>
                </a:glow>
                <a:outerShdw blurRad="44450" dist="12700" dir="13860000" algn="tl" rotWithShape="0">
                  <a:srgbClr val="000000">
                    <a:alpha val="20000"/>
                  </a:srgbClr>
                </a:outerShdw>
              </a:effectLst>
            </a:endParaRPr>
          </a:p>
          <a:p>
            <a:pPr>
              <a:lnSpc>
                <a:spcPct val="90000"/>
              </a:lnSpc>
            </a:pPr>
            <a:r>
              <a:rPr lang="en-US" dirty="0"/>
              <a:t>STEM</a:t>
            </a:r>
            <a:endParaRPr lang="en-US" dirty="0">
              <a:effectLst>
                <a:glow rad="38100">
                  <a:prstClr val="black">
                    <a:lumMod val="50000"/>
                    <a:lumOff val="50000"/>
                    <a:alpha val="20000"/>
                  </a:prstClr>
                </a:glow>
                <a:outerShdw blurRad="44450" dist="12700" dir="13860000" algn="tl" rotWithShape="0">
                  <a:srgbClr val="000000">
                    <a:alpha val="20000"/>
                  </a:srgbClr>
                </a:outerShdw>
              </a:effectLst>
            </a:endParaRPr>
          </a:p>
          <a:p>
            <a:pPr>
              <a:lnSpc>
                <a:spcPct val="90000"/>
              </a:lnSpc>
            </a:pPr>
            <a:r>
              <a:rPr lang="en-US" dirty="0"/>
              <a:t>CTE Certificate</a:t>
            </a:r>
            <a:endParaRPr lang="en-US" dirty="0">
              <a:effectLst>
                <a:glow rad="38100">
                  <a:prstClr val="black">
                    <a:lumMod val="50000"/>
                    <a:lumOff val="50000"/>
                    <a:alpha val="20000"/>
                  </a:prstClr>
                </a:glow>
                <a:outerShdw blurRad="44450" dist="12700" dir="13860000" algn="tl" rotWithShape="0">
                  <a:srgbClr val="000000">
                    <a:alpha val="20000"/>
                  </a:srgbClr>
                </a:outerShdw>
              </a:effectLst>
            </a:endParaRPr>
          </a:p>
          <a:p>
            <a:pPr marL="0" indent="0">
              <a:lnSpc>
                <a:spcPct val="90000"/>
              </a:lnSpc>
              <a:buNone/>
            </a:pPr>
            <a:endParaRPr lang="en-US" dirty="0">
              <a:effectLst>
                <a:glow rad="38100">
                  <a:prstClr val="black">
                    <a:lumMod val="50000"/>
                    <a:lumOff val="50000"/>
                    <a:alpha val="20000"/>
                  </a:prstClr>
                </a:glow>
                <a:outerShdw blurRad="44450" dist="12700" dir="13860000" algn="tl" rotWithShape="0">
                  <a:srgbClr val="000000">
                    <a:alpha val="20000"/>
                  </a:srgbClr>
                </a:outerShdw>
              </a:effectLst>
            </a:endParaRPr>
          </a:p>
          <a:p>
            <a:pPr>
              <a:lnSpc>
                <a:spcPct val="90000"/>
              </a:lnSpc>
              <a:buSzPct val="114999"/>
            </a:pPr>
            <a:r>
              <a:rPr lang="en-US" dirty="0">
                <a:hlinkClick r:id="rId3"/>
              </a:rPr>
              <a:t>Link to Graduation Guide</a:t>
            </a:r>
            <a:endParaRPr lang="en-US" dirty="0">
              <a:effectLst>
                <a:glow rad="38100">
                  <a:prstClr val="black">
                    <a:lumMod val="50000"/>
                    <a:lumOff val="50000"/>
                    <a:alpha val="20000"/>
                  </a:prstClr>
                </a:glow>
                <a:outerShdw blurRad="44450" dist="12700" dir="13860000" algn="tl" rotWithShape="0">
                  <a:srgbClr val="000000">
                    <a:alpha val="20000"/>
                  </a:srgbClr>
                </a:outerShdw>
              </a:effectLst>
              <a:hlinkClick r:id="rId3"/>
            </a:endParaRPr>
          </a:p>
          <a:p>
            <a:pPr>
              <a:lnSpc>
                <a:spcPct val="90000"/>
              </a:lnSpc>
              <a:buSzPct val="114999"/>
            </a:pPr>
            <a:r>
              <a:rPr lang="en-US" dirty="0">
                <a:effectLst>
                  <a:glow rad="38100">
                    <a:prstClr val="black">
                      <a:lumMod val="50000"/>
                      <a:lumOff val="50000"/>
                      <a:alpha val="20000"/>
                    </a:prstClr>
                  </a:glow>
                  <a:outerShdw blurRad="44450" dist="12700" dir="13860000" algn="tl" rotWithShape="0">
                    <a:srgbClr val="000000">
                      <a:alpha val="20000"/>
                    </a:srgbClr>
                  </a:outerShdw>
                </a:effectLst>
                <a:hlinkClick r:id="rId4"/>
              </a:rPr>
              <a:t>Link to Seals Info</a:t>
            </a:r>
            <a:endParaRPr lang="en-US" dirty="0">
              <a:effectLst>
                <a:glow rad="38100">
                  <a:prstClr val="black">
                    <a:lumMod val="50000"/>
                    <a:lumOff val="50000"/>
                    <a:alpha val="20000"/>
                  </a:prstClr>
                </a:glow>
                <a:outerShdw blurRad="44450" dist="12700" dir="13860000" algn="tl" rotWithShape="0">
                  <a:srgbClr val="000000">
                    <a:alpha val="20000"/>
                  </a:srgbClr>
                </a:outerShdw>
              </a:effectLst>
            </a:endParaRPr>
          </a:p>
          <a:p>
            <a:pPr>
              <a:lnSpc>
                <a:spcPct val="90000"/>
              </a:lnSpc>
            </a:pPr>
            <a:endParaRPr lang="en-US"/>
          </a:p>
        </p:txBody>
      </p:sp>
      <p:pic>
        <p:nvPicPr>
          <p:cNvPr id="34" name="Graphic 6" descr="Diploma Roll">
            <a:extLst>
              <a:ext uri="{FF2B5EF4-FFF2-40B4-BE49-F238E27FC236}">
                <a16:creationId xmlns:a16="http://schemas.microsoft.com/office/drawing/2014/main" id="{CAFE04B9-CFEE-49BE-831E-716D857D2F4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5132" y="645106"/>
            <a:ext cx="5247747" cy="524774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3777951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9905998" cy="1468582"/>
          </a:xfrm>
        </p:spPr>
        <p:txBody>
          <a:bodyPr>
            <a:normAutofit/>
          </a:bodyPr>
          <a:lstStyle/>
          <a:p>
            <a:pPr algn="ctr"/>
            <a:r>
              <a:rPr lang="en-US" b="1" dirty="0">
                <a:latin typeface="Comic Sans MS"/>
              </a:rPr>
              <a:t>How many credits do you earn for one class?</a:t>
            </a:r>
            <a:endParaRPr lang="en-US">
              <a:effectLst>
                <a:glow rad="38100">
                  <a:prstClr val="black">
                    <a:lumMod val="65000"/>
                    <a:lumOff val="35000"/>
                    <a:alpha val="40000"/>
                  </a:prstClr>
                </a:glow>
                <a:outerShdw blurRad="28575" dist="38100" dir="14040000" algn="tl" rotWithShape="0">
                  <a:srgbClr val="000000">
                    <a:alpha val="25000"/>
                  </a:srgbClr>
                </a:outerShdw>
              </a:effectLst>
            </a:endParaRPr>
          </a:p>
        </p:txBody>
      </p:sp>
      <p:graphicFrame>
        <p:nvGraphicFramePr>
          <p:cNvPr id="5" name="Content Placeholder 2">
            <a:extLst>
              <a:ext uri="{FF2B5EF4-FFF2-40B4-BE49-F238E27FC236}">
                <a16:creationId xmlns:a16="http://schemas.microsoft.com/office/drawing/2014/main" id="{81BAC8C0-208C-48D3-AB26-A28E76CEE631}"/>
              </a:ext>
            </a:extLst>
          </p:cNvPr>
          <p:cNvGraphicFramePr>
            <a:graphicFrameLocks noGrp="1"/>
          </p:cNvGraphicFramePr>
          <p:nvPr>
            <p:ph idx="1"/>
            <p:extLst>
              <p:ext uri="{D42A27DB-BD31-4B8C-83A1-F6EECF244321}">
                <p14:modId xmlns:p14="http://schemas.microsoft.com/office/powerpoint/2010/main" val="2564797092"/>
              </p:ext>
            </p:extLst>
          </p:nvPr>
        </p:nvGraphicFramePr>
        <p:xfrm>
          <a:off x="1141413" y="2286000"/>
          <a:ext cx="9906000" cy="33874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7095301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c4a23fea-f088-4fb9-be4b-87b06e7152e4">
      <UserInfo>
        <DisplayName>Morrison, Rebecca</DisplayName>
        <AccountId>38</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CB3457068F21E458B4DE1F66A14549E" ma:contentTypeVersion="12" ma:contentTypeDescription="Create a new document." ma:contentTypeScope="" ma:versionID="fa5db2008ab0a2dc024002bc71653798">
  <xsd:schema xmlns:xsd="http://www.w3.org/2001/XMLSchema" xmlns:xs="http://www.w3.org/2001/XMLSchema" xmlns:p="http://schemas.microsoft.com/office/2006/metadata/properties" xmlns:ns3="9bc94ea6-dbec-4456-b880-591586116298" xmlns:ns4="c4a23fea-f088-4fb9-be4b-87b06e7152e4" targetNamespace="http://schemas.microsoft.com/office/2006/metadata/properties" ma:root="true" ma:fieldsID="e45599b1e500c6344523314f7bca32f4" ns3:_="" ns4:_="">
    <xsd:import namespace="9bc94ea6-dbec-4456-b880-591586116298"/>
    <xsd:import namespace="c4a23fea-f088-4fb9-be4b-87b06e7152e4"/>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c94ea6-dbec-4456-b880-5915861162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4a23fea-f088-4fb9-be4b-87b06e7152e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FD97DD-41CD-4B22-B39D-F39F0E864726}">
  <ds:schemaRefs>
    <ds:schemaRef ds:uri="9bc94ea6-dbec-4456-b880-591586116298"/>
    <ds:schemaRef ds:uri="c4a23fea-f088-4fb9-be4b-87b06e7152e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497BA33-AA3E-4D47-8D4A-E5956B9ACE1C}">
  <ds:schemaRefs>
    <ds:schemaRef ds:uri="http://schemas.microsoft.com/sharepoint/v3/contenttype/forms"/>
  </ds:schemaRefs>
</ds:datastoreItem>
</file>

<file path=customXml/itemProps3.xml><?xml version="1.0" encoding="utf-8"?>
<ds:datastoreItem xmlns:ds="http://schemas.openxmlformats.org/officeDocument/2006/customXml" ds:itemID="{DB889AC4-5F78-44B9-ADE3-CD0A9E0FD5C4}">
  <ds:schemaRefs>
    <ds:schemaRef ds:uri="9bc94ea6-dbec-4456-b880-591586116298"/>
    <ds:schemaRef ds:uri="c4a23fea-f088-4fb9-be4b-87b06e7152e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TM04033919[[fn=Circuit]]</Template>
  <Application>Microsoft Office PowerPoint</Application>
  <PresentationFormat>Widescreen</PresentationFormat>
  <Slides>18</Slides>
  <Notes>1</Notes>
  <HiddenSlides>0</HiddenSlide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Mesh</vt:lpstr>
      <vt:lpstr>What you need to know about  High School</vt:lpstr>
      <vt:lpstr>What will you learn today?</vt:lpstr>
      <vt:lpstr>What are some differences  between MS and HS?</vt:lpstr>
      <vt:lpstr>How many credits are required to graduate from High School???</vt:lpstr>
      <vt:lpstr>Standard Diploma</vt:lpstr>
      <vt:lpstr>Advanced Diploma</vt:lpstr>
      <vt:lpstr>Honors Diploma</vt:lpstr>
      <vt:lpstr>Diploma Options/Endorsements</vt:lpstr>
      <vt:lpstr>How many credits do you earn for one class?</vt:lpstr>
      <vt:lpstr>Your Grade Point Average (GPA)</vt:lpstr>
      <vt:lpstr>Attendance At north star</vt:lpstr>
      <vt:lpstr>DMV </vt:lpstr>
      <vt:lpstr>Plagiarism Reminder</vt:lpstr>
      <vt:lpstr>Post Secondary Planning (What are you thinking about doing after high school?)</vt:lpstr>
      <vt:lpstr>Thinking of playing sports in College? What you need to know about NCAA Eligibility!</vt:lpstr>
      <vt:lpstr>Faq's</vt:lpstr>
      <vt:lpstr>How to contact me??</vt:lpstr>
      <vt:lpstr>Questions????</vt:lpstr>
    </vt:vector>
  </TitlesOfParts>
  <Company>Washoe County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FRESHMAN ORIENTATION</dc:title>
  <dc:creator>Brown, Katie</dc:creator>
  <cp:revision>542</cp:revision>
  <dcterms:created xsi:type="dcterms:W3CDTF">2014-08-25T17:43:41Z</dcterms:created>
  <dcterms:modified xsi:type="dcterms:W3CDTF">2023-10-31T19:57:12Z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0x0101007CB3457068F21E458B4DE1F66A14549E</vt:lpwstr>
  </property>
</Properties>
</file>